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sldIdLst>
    <p:sldId id="263" r:id="rId2"/>
    <p:sldId id="260" r:id="rId3"/>
    <p:sldId id="261" r:id="rId4"/>
    <p:sldId id="280" r:id="rId5"/>
    <p:sldId id="281" r:id="rId6"/>
    <p:sldId id="267" r:id="rId7"/>
    <p:sldId id="271" r:id="rId8"/>
    <p:sldId id="259" r:id="rId9"/>
    <p:sldId id="273" r:id="rId10"/>
    <p:sldId id="275" r:id="rId11"/>
    <p:sldId id="291" r:id="rId12"/>
    <p:sldId id="290" r:id="rId13"/>
    <p:sldId id="292" r:id="rId14"/>
    <p:sldId id="278" r:id="rId15"/>
    <p:sldId id="283" r:id="rId16"/>
    <p:sldId id="288" r:id="rId17"/>
    <p:sldId id="286" r:id="rId18"/>
    <p:sldId id="285" r:id="rId19"/>
    <p:sldId id="284" r:id="rId20"/>
    <p:sldId id="282" r:id="rId21"/>
    <p:sldId id="287" r:id="rId22"/>
    <p:sldId id="289" r:id="rId23"/>
    <p:sldId id="276" r:id="rId24"/>
    <p:sldId id="265"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302FD-BA1D-46CB-AED3-78E181404D04}" type="datetimeFigureOut">
              <a:rPr lang="tr-TR" smtClean="0"/>
              <a:t>10.03.2023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3336C-3518-471E-8894-AEDDF42F94EA}" type="slidenum">
              <a:rPr lang="tr-TR" smtClean="0"/>
              <a:t>‹#›</a:t>
            </a:fld>
            <a:endParaRPr lang="tr-TR"/>
          </a:p>
        </p:txBody>
      </p:sp>
    </p:spTree>
    <p:extLst>
      <p:ext uri="{BB962C8B-B14F-4D97-AF65-F5344CB8AC3E}">
        <p14:creationId xmlns:p14="http://schemas.microsoft.com/office/powerpoint/2010/main" val="40705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10.03.2023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71492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10.03.2023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00265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10.03.2023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678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2F5995-EC49-40A4-867D-C877DAE8D4E2}" type="datetimeFigureOut">
              <a:rPr lang="tr-TR" smtClean="0"/>
              <a:t>10.03.2023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8992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282F5995-EC49-40A4-867D-C877DAE8D4E2}" type="datetimeFigureOut">
              <a:rPr lang="tr-TR" smtClean="0"/>
              <a:t>10.03.2023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6379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82F5995-EC49-40A4-867D-C877DAE8D4E2}" type="datetimeFigureOut">
              <a:rPr lang="tr-TR" smtClean="0"/>
              <a:t>10.03.2023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0131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82F5995-EC49-40A4-867D-C877DAE8D4E2}" type="datetimeFigureOut">
              <a:rPr lang="tr-TR" smtClean="0"/>
              <a:t>10.03.2023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7786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282F5995-EC49-40A4-867D-C877DAE8D4E2}" type="datetimeFigureOut">
              <a:rPr lang="tr-TR" smtClean="0"/>
              <a:t>10.03.2023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14500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2F5995-EC49-40A4-867D-C877DAE8D4E2}" type="datetimeFigureOut">
              <a:rPr lang="tr-TR" smtClean="0"/>
              <a:t>10.03.2023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365382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10.03.2023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91149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282F5995-EC49-40A4-867D-C877DAE8D4E2}" type="datetimeFigureOut">
              <a:rPr lang="tr-TR" smtClean="0"/>
              <a:t>10.03.2023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B6E16B-3DBB-473E-8B15-F4A3F9EBA598}" type="slidenum">
              <a:rPr lang="tr-TR" smtClean="0"/>
              <a:t>‹#›</a:t>
            </a:fld>
            <a:endParaRPr lang="tr-TR"/>
          </a:p>
        </p:txBody>
      </p:sp>
    </p:spTree>
    <p:extLst>
      <p:ext uri="{BB962C8B-B14F-4D97-AF65-F5344CB8AC3E}">
        <p14:creationId xmlns:p14="http://schemas.microsoft.com/office/powerpoint/2010/main" val="222646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5995-EC49-40A4-867D-C877DAE8D4E2}" type="datetimeFigureOut">
              <a:rPr lang="tr-TR" smtClean="0"/>
              <a:t>10.03.2023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E16B-3DBB-473E-8B15-F4A3F9EBA598}" type="slidenum">
              <a:rPr lang="tr-TR" smtClean="0"/>
              <a:t>‹#›</a:t>
            </a:fld>
            <a:endParaRPr lang="tr-TR"/>
          </a:p>
        </p:txBody>
      </p:sp>
    </p:spTree>
    <p:extLst>
      <p:ext uri="{BB962C8B-B14F-4D97-AF65-F5344CB8AC3E}">
        <p14:creationId xmlns:p14="http://schemas.microsoft.com/office/powerpoint/2010/main" val="42365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hyperlink" Target="https://europa.eu/europass/tr/create-europass-cv"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kircay-my.sharepoint.com/:b:/g/personal/erasmus_bakircay_edu_tr/Eb_nnrAaHvpGtr79c2WH3CUBtW5_CvD5oaGPKpvRHwHFpA?e=1tGgxV"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globalplacement.com/" TargetMode="External"/><Relationship Id="rId7" Type="http://schemas.openxmlformats.org/officeDocument/2006/relationships/hyperlink" Target="https://www.salto-youth.net/" TargetMode="External"/><Relationship Id="rId2" Type="http://schemas.openxmlformats.org/officeDocument/2006/relationships/hyperlink" Target="http://erasmusintern.org/" TargetMode="External"/><Relationship Id="rId1" Type="http://schemas.openxmlformats.org/officeDocument/2006/relationships/slideLayout" Target="../slideLayouts/slideLayout2.xml"/><Relationship Id="rId6" Type="http://schemas.openxmlformats.org/officeDocument/2006/relationships/hyperlink" Target="https://www.summerschoolsineurope.eu/" TargetMode="External"/><Relationship Id="rId5" Type="http://schemas.openxmlformats.org/officeDocument/2006/relationships/hyperlink" Target="https://www.goabroad.com/" TargetMode="External"/><Relationship Id="rId10" Type="http://schemas.openxmlformats.org/officeDocument/2006/relationships/image" Target="../media/image16.png"/><Relationship Id="rId4" Type="http://schemas.openxmlformats.org/officeDocument/2006/relationships/hyperlink" Target="https://www.gooverseas.com/internships-abroad" TargetMode="Externa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kircay-my.sharepoint.com/:b:/g/personal/erasmus_bakircay_edu_tr/EXQhRW2_OZ9BgDF9PBy5rkIBbK3aUjzMiT7JviIumazrIg?e=bbbwd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akircay-my.sharepoint.com/:b:/g/personal/erasmus_bakircay_edu_tr/EW36aL1StbtMrmcY_FTLG6EB3kAzrJhiKjbJaV36QgYpxQ?e=UDgVL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uidpk@bakircay.edu.t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www.bakircay.edu.t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file:///\\file-server\Ortak\U&#304;DPK\ERASMUS+\ERASMUS%20&#214;&#286;RENC&#304;%20HAREKETL&#304;L&#304;&#286;&#304;\ERASMUS+%20STAJ%20HAREKETL&#304;L&#304;&#286;&#304;%20(&#246;&#287;renci)\2022-2023%20YAZ%20D&#214;NEM&#304;%20STAJI\DUYURU\erasmusbasvuru.ua.gov.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8C839AC-82E7-4611-825B-E63472078F56}"/>
              </a:ext>
            </a:extLst>
          </p:cNvPr>
          <p:cNvSpPr/>
          <p:nvPr/>
        </p:nvSpPr>
        <p:spPr>
          <a:xfrm>
            <a:off x="742690" y="2828835"/>
            <a:ext cx="10125777" cy="1200329"/>
          </a:xfrm>
          <a:prstGeom prst="rect">
            <a:avLst/>
          </a:prstGeom>
        </p:spPr>
        <p:txBody>
          <a:bodyPr wrap="square">
            <a:spAutoFit/>
          </a:bodyPr>
          <a:lstStyle/>
          <a:p>
            <a:pPr algn="ctr"/>
            <a:r>
              <a:rPr lang="tr-TR" sz="2400" b="1" dirty="0">
                <a:solidFill>
                  <a:srgbClr val="C00000"/>
                </a:solidFill>
                <a:latin typeface="Calibri" panose="020F0502020204030204" pitchFamily="34" charset="0"/>
              </a:rPr>
              <a:t>2022/2023</a:t>
            </a:r>
          </a:p>
          <a:p>
            <a:pPr algn="ctr"/>
            <a:r>
              <a:rPr lang="tr-TR" sz="2400" b="1" dirty="0">
                <a:solidFill>
                  <a:srgbClr val="C00000"/>
                </a:solidFill>
                <a:latin typeface="Calibri" panose="020F0502020204030204" pitchFamily="34" charset="0"/>
              </a:rPr>
              <a:t>ERASMUS+ STAJ HAREKETLİLİĞİ</a:t>
            </a:r>
          </a:p>
          <a:p>
            <a:pPr algn="ctr"/>
            <a:r>
              <a:rPr lang="tr-TR" sz="2400" b="1" dirty="0">
                <a:solidFill>
                  <a:srgbClr val="C00000"/>
                </a:solidFill>
                <a:latin typeface="Calibri" panose="020F0502020204030204" pitchFamily="34" charset="0"/>
              </a:rPr>
              <a:t>BİLGİLENDİRME TOPLANTISI</a:t>
            </a:r>
            <a:endParaRPr lang="tr-TR" sz="2400" dirty="0">
              <a:solidFill>
                <a:srgbClr val="C00000"/>
              </a:solidFill>
              <a:latin typeface="Calibri" panose="020F0502020204030204" pitchFamily="34" charset="0"/>
            </a:endParaRPr>
          </a:p>
        </p:txBody>
      </p:sp>
      <p:pic>
        <p:nvPicPr>
          <p:cNvPr id="1026" name="Resim 3">
            <a:extLst>
              <a:ext uri="{FF2B5EF4-FFF2-40B4-BE49-F238E27FC236}">
                <a16:creationId xmlns:a16="http://schemas.microsoft.com/office/drawing/2014/main" id="{9E0BF902-B62C-4937-9D82-7344338EB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72" y="336907"/>
            <a:ext cx="2459471" cy="138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Image result for ulusal ajans logo">
            <a:extLst>
              <a:ext uri="{FF2B5EF4-FFF2-40B4-BE49-F238E27FC236}">
                <a16:creationId xmlns:a16="http://schemas.microsoft.com/office/drawing/2014/main" id="{AFEC44AA-4FEE-4006-B8AA-DD2923D7F4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5556" y="476534"/>
            <a:ext cx="2459471" cy="1246388"/>
          </a:xfrm>
          <a:prstGeom prst="rect">
            <a:avLst/>
          </a:prstGeom>
          <a:noFill/>
          <a:ln>
            <a:noFill/>
          </a:ln>
        </p:spPr>
      </p:pic>
      <p:pic>
        <p:nvPicPr>
          <p:cNvPr id="6" name="Resim 5">
            <a:extLst>
              <a:ext uri="{FF2B5EF4-FFF2-40B4-BE49-F238E27FC236}">
                <a16:creationId xmlns:a16="http://schemas.microsoft.com/office/drawing/2014/main" id="{D5BAB463-08D8-4532-9254-B9A61887E18E}"/>
              </a:ext>
            </a:extLst>
          </p:cNvPr>
          <p:cNvPicPr/>
          <p:nvPr/>
        </p:nvPicPr>
        <p:blipFill>
          <a:blip r:embed="rId4">
            <a:extLst>
              <a:ext uri="{28A0092B-C50C-407E-A947-70E740481C1C}">
                <a14:useLocalDpi xmlns:a14="http://schemas.microsoft.com/office/drawing/2010/main" val="0"/>
              </a:ext>
            </a:extLst>
          </a:blip>
          <a:stretch>
            <a:fillRect/>
          </a:stretch>
        </p:blipFill>
        <p:spPr>
          <a:xfrm>
            <a:off x="3552190" y="480004"/>
            <a:ext cx="3888740" cy="1099820"/>
          </a:xfrm>
          <a:prstGeom prst="rect">
            <a:avLst/>
          </a:prstGeom>
        </p:spPr>
      </p:pic>
      <p:sp>
        <p:nvSpPr>
          <p:cNvPr id="7" name="Dikdörtgen 6">
            <a:extLst>
              <a:ext uri="{FF2B5EF4-FFF2-40B4-BE49-F238E27FC236}">
                <a16:creationId xmlns:a16="http://schemas.microsoft.com/office/drawing/2014/main" id="{5516D49D-3398-4991-A121-5DC67C4CE70B}"/>
              </a:ext>
            </a:extLst>
          </p:cNvPr>
          <p:cNvSpPr/>
          <p:nvPr/>
        </p:nvSpPr>
        <p:spPr>
          <a:xfrm>
            <a:off x="1581007" y="1836521"/>
            <a:ext cx="8449144" cy="375552"/>
          </a:xfrm>
          <a:prstGeom prst="rect">
            <a:avLst/>
          </a:prstGeom>
        </p:spPr>
        <p:txBody>
          <a:bodyPr wrap="square">
            <a:spAutoFit/>
          </a:bodyPr>
          <a:lstStyle/>
          <a:p>
            <a:pPr algn="ctr">
              <a:lnSpc>
                <a:spcPct val="107000"/>
              </a:lnSpc>
              <a:spcAft>
                <a:spcPts val="800"/>
              </a:spcAft>
            </a:pPr>
            <a:r>
              <a:rPr lang="tr-T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ULUSLARARASI İLİŞKİLER VE DEĞİŞİM PROGRAMLARI KOORDİNATÖRLÜĞÜ</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Resim 9">
            <a:extLst>
              <a:ext uri="{FF2B5EF4-FFF2-40B4-BE49-F238E27FC236}">
                <a16:creationId xmlns:a16="http://schemas.microsoft.com/office/drawing/2014/main" id="{D8090906-890C-417A-AF21-CC352D4ADC3C}"/>
              </a:ext>
            </a:extLst>
          </p:cNvPr>
          <p:cNvPicPr/>
          <p:nvPr/>
        </p:nvPicPr>
        <p:blipFill rotWithShape="1">
          <a:blip r:embed="rId5">
            <a:extLst>
              <a:ext uri="{28A0092B-C50C-407E-A947-70E740481C1C}">
                <a14:useLocalDpi xmlns:a14="http://schemas.microsoft.com/office/drawing/2010/main" val="0"/>
              </a:ext>
            </a:extLst>
          </a:blip>
          <a:srcRect t="32538"/>
          <a:stretch/>
        </p:blipFill>
        <p:spPr bwMode="auto">
          <a:xfrm>
            <a:off x="0" y="4368800"/>
            <a:ext cx="12192000" cy="248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72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20092" y="2490957"/>
            <a:ext cx="11688545" cy="4259761"/>
          </a:xfrm>
        </p:spPr>
        <p:txBody>
          <a:bodyPr>
            <a:normAutofit/>
          </a:bodyPr>
          <a:lstStyle/>
          <a:p>
            <a:r>
              <a:rPr lang="tr-TR" sz="1800" dirty="0"/>
              <a:t>Erasmus hibeleri UA tarafından üniversite aracılığıyla karşılıksız olarak verilir</a:t>
            </a:r>
          </a:p>
          <a:p>
            <a:r>
              <a:rPr lang="tr-TR" sz="1800" dirty="0"/>
              <a:t>Hibeler yurtdışı öğrenim masraflarının tamamını karşılamaya yönelik değildir. </a:t>
            </a:r>
            <a:r>
              <a:rPr lang="tr-TR" sz="1800" b="1" dirty="0"/>
              <a:t>Sadece maddi bir destektir</a:t>
            </a:r>
            <a:endParaRPr lang="tr-TR" sz="1800" dirty="0"/>
          </a:p>
          <a:p>
            <a:r>
              <a:rPr lang="tr-TR" sz="1800" dirty="0"/>
              <a:t>Alacağınız hibe dışında size harcamalarınız için (uçak bileti, kalacak yer, vs.) ödeme yapılmaz.</a:t>
            </a:r>
          </a:p>
          <a:p>
            <a:r>
              <a:rPr lang="nn-NO" sz="1800" dirty="0"/>
              <a:t>Hibenin ilk etapta maksimum %</a:t>
            </a:r>
            <a:r>
              <a:rPr lang="tr-TR" sz="1800" dirty="0"/>
              <a:t>8</a:t>
            </a:r>
            <a:r>
              <a:rPr lang="nn-NO" sz="1800" dirty="0"/>
              <a:t>0’i ödenir</a:t>
            </a:r>
          </a:p>
          <a:p>
            <a:r>
              <a:rPr lang="tr-TR" sz="1800" dirty="0"/>
              <a:t>Kalan %20, değişim tamamlandıktan sonra dönüş belgelerinin eksiksiz olarak Koordinatörlüğe teslim edilmesinden sonra ödenir. </a:t>
            </a:r>
          </a:p>
          <a:p>
            <a:r>
              <a:rPr lang="tr-TR" sz="1800" dirty="0"/>
              <a:t>Yeşil seyahat (100 km üzerindeki seyahatlerin en az 2/3’ü yeşil olmalıdır)</a:t>
            </a:r>
          </a:p>
          <a:p>
            <a:endParaRPr lang="tr-TR" sz="18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95300" y="107282"/>
            <a:ext cx="10515600" cy="1325563"/>
          </a:xfrm>
        </p:spPr>
        <p:txBody>
          <a:bodyPr/>
          <a:lstStyle/>
          <a:p>
            <a:r>
              <a:rPr lang="tr-TR" b="1" dirty="0">
                <a:solidFill>
                  <a:schemeClr val="accent2"/>
                </a:solidFill>
              </a:rPr>
              <a:t>Erasmus+ Staj Hibesi</a:t>
            </a:r>
            <a:endParaRPr lang="tr-TR" dirty="0">
              <a:solidFill>
                <a:schemeClr val="accent2"/>
              </a:solidFill>
            </a:endParaRPr>
          </a:p>
        </p:txBody>
      </p:sp>
      <p:pic>
        <p:nvPicPr>
          <p:cNvPr id="2" name="Resim 1">
            <a:extLst>
              <a:ext uri="{FF2B5EF4-FFF2-40B4-BE49-F238E27FC236}">
                <a16:creationId xmlns:a16="http://schemas.microsoft.com/office/drawing/2014/main" id="{8C6795F8-70AE-AF34-4AFC-EFF8C6D1EA8A}"/>
              </a:ext>
            </a:extLst>
          </p:cNvPr>
          <p:cNvPicPr>
            <a:picLocks noChangeAspect="1"/>
          </p:cNvPicPr>
          <p:nvPr/>
        </p:nvPicPr>
        <p:blipFill>
          <a:blip r:embed="rId4"/>
          <a:stretch>
            <a:fillRect/>
          </a:stretch>
        </p:blipFill>
        <p:spPr>
          <a:xfrm>
            <a:off x="6812816" y="0"/>
            <a:ext cx="5379184" cy="2174378"/>
          </a:xfrm>
          <a:prstGeom prst="rect">
            <a:avLst/>
          </a:prstGeom>
        </p:spPr>
      </p:pic>
    </p:spTree>
    <p:extLst>
      <p:ext uri="{BB962C8B-B14F-4D97-AF65-F5344CB8AC3E}">
        <p14:creationId xmlns:p14="http://schemas.microsoft.com/office/powerpoint/2010/main" val="81744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09460" y="1137178"/>
            <a:ext cx="11688545" cy="4259761"/>
          </a:xfrm>
        </p:spPr>
        <p:txBody>
          <a:bodyPr>
            <a:normAutofit lnSpcReduction="10000"/>
          </a:bodyPr>
          <a:lstStyle/>
          <a:p>
            <a:pPr algn="l"/>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 </a:t>
            </a:r>
          </a:p>
          <a:p>
            <a:pPr marL="457200" lvl="1" indent="0">
              <a:buNone/>
            </a:pPr>
            <a:r>
              <a:rPr lang="tr-TR" sz="1400" b="0" i="0" u="none" strike="noStrike" baseline="0" dirty="0">
                <a:solidFill>
                  <a:srgbClr val="000000"/>
                </a:solidFill>
                <a:latin typeface="Times New Roman" panose="02020603050405020304" pitchFamily="18" charset="0"/>
              </a:rPr>
              <a:t>1) 2828 sayılı kanuna tabi olanlar (Aile ve Sosyal Hizmetler Bakanlığı tarafından haklarında 2828 sayılı Kanun uyarınca koruma, bakım veya barınma kararı olanlar) </a:t>
            </a:r>
          </a:p>
          <a:p>
            <a:pPr marL="457200" lvl="1" indent="0">
              <a:buNone/>
            </a:pPr>
            <a:r>
              <a:rPr lang="tr-TR" sz="1400" b="0" i="0" u="none" strike="noStrike" baseline="0" dirty="0">
                <a:solidFill>
                  <a:srgbClr val="000000"/>
                </a:solidFill>
                <a:latin typeface="Times New Roman" panose="02020603050405020304" pitchFamily="18" charset="0"/>
              </a:rPr>
              <a:t>2) 5395 sayılı Çocuk Koruma Kanunu Kapsamında haklarında korunma, bakım veya barınma kararı alınmış öğrencilere </a:t>
            </a:r>
          </a:p>
          <a:p>
            <a:pPr marL="457200" lvl="1" indent="0">
              <a:buNone/>
            </a:pPr>
            <a:r>
              <a:rPr lang="tr-TR" sz="1400" b="0" i="0" u="none" strike="noStrike" baseline="0" dirty="0">
                <a:solidFill>
                  <a:srgbClr val="000000"/>
                </a:solidFill>
                <a:latin typeface="Times New Roman" panose="02020603050405020304" pitchFamily="18" charset="0"/>
              </a:rPr>
              <a:t>3) Kendilerine yetim aylığı bağlananlar </a:t>
            </a:r>
          </a:p>
          <a:p>
            <a:pPr marL="457200" lvl="1" indent="0">
              <a:buNone/>
            </a:pPr>
            <a:r>
              <a:rPr lang="tr-TR" sz="1400" b="0" i="0" u="none" strike="noStrike" baseline="0" dirty="0">
                <a:solidFill>
                  <a:srgbClr val="000000"/>
                </a:solidFill>
                <a:latin typeface="Times New Roman" panose="02020603050405020304" pitchFamily="18" charset="0"/>
              </a:rPr>
              <a:t>4) Şehit/Gazi çocukları </a:t>
            </a:r>
          </a:p>
          <a:p>
            <a:pPr marL="457200" lvl="1" indent="0">
              <a:buNone/>
            </a:pPr>
            <a:r>
              <a:rPr lang="tr-TR" sz="1400" b="0" i="0" u="none" strike="noStrike" baseline="0" dirty="0">
                <a:solidFill>
                  <a:srgbClr val="000000"/>
                </a:solidFill>
                <a:latin typeface="Times New Roman" panose="02020603050405020304" pitchFamily="18" charset="0"/>
              </a:rPr>
              <a:t>5) Kendisine veya ailesine muhtaçlık aylığı bağlananlar (öğrencinin kendisine, anne-babasına veya vasisine Belediyelerden, kamu kurum ve kuruluşlarından (Bakanlıklar, Sosyal Yardımlaşma ve Dayanışma Vakıfları, Vakıflar Genel Müdürlüğü, Kızılay, </a:t>
            </a:r>
            <a:r>
              <a:rPr lang="tr-TR" sz="1400" b="1" i="0" u="sng" strike="noStrike" baseline="0" dirty="0">
                <a:solidFill>
                  <a:srgbClr val="FF0000"/>
                </a:solidFill>
                <a:latin typeface="Times New Roman" panose="02020603050405020304" pitchFamily="18" charset="0"/>
              </a:rPr>
              <a:t>AFAD gibi kurumlardan* </a:t>
            </a:r>
            <a:r>
              <a:rPr lang="tr-TR" sz="1400" b="0" i="0" u="none" strike="noStrike" baseline="0" dirty="0">
                <a:solidFill>
                  <a:srgbClr val="000000"/>
                </a:solidFill>
                <a:latin typeface="Times New Roman" panose="02020603050405020304" pitchFamily="18" charset="0"/>
              </a:rPr>
              <a:t>Erasmus başvurusunu yaptığı esnada maddi destek aldığını kanıtlayan bir belge ibraz edilmesi yeterlidir.) </a:t>
            </a:r>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Kredi ve Yurtlar Kurumu bursları ve benzeri burslar, başarı bursu niteliğindeki diğer hibe, yardım ve burslar, tek seferlik yardımlar söz konusu maddi yardım kapsamında kabul edilmez. </a:t>
            </a:r>
          </a:p>
          <a:p>
            <a:pPr marL="0" indent="0">
              <a:buNone/>
            </a:pPr>
            <a:endParaRPr lang="tr-TR" sz="1800" b="1" dirty="0">
              <a:solidFill>
                <a:srgbClr val="00A4B5"/>
              </a:solidFill>
              <a:latin typeface="Times New Roman" panose="02020603050405020304" pitchFamily="18" charset="0"/>
            </a:endParaRPr>
          </a:p>
          <a:p>
            <a:pPr marL="0" indent="0">
              <a:buNone/>
            </a:pPr>
            <a:r>
              <a:rPr lang="tr-TR" sz="1800" b="0" i="0" u="none" strike="noStrike" baseline="0" dirty="0">
                <a:solidFill>
                  <a:srgbClr val="000000"/>
                </a:solidFill>
                <a:latin typeface="Times New Roman" panose="02020603050405020304" pitchFamily="18" charset="0"/>
              </a:rPr>
              <a:t>Yukarıdaki kapsama uyan öğrencilere talepleri halinde ve bu durumlarını belgelendirmek kaydıyla, hareketlilik türüne göre aşağıdaki miktarlarda İlave Hibe Desteği sağlanabilecektir: </a:t>
            </a:r>
            <a:r>
              <a:rPr lang="tr-TR" sz="1800" b="1" i="0" u="none" strike="noStrike" baseline="0" dirty="0">
                <a:solidFill>
                  <a:srgbClr val="00A4B5"/>
                </a:solidFill>
                <a:latin typeface="Times New Roman" panose="02020603050405020304" pitchFamily="18" charset="0"/>
              </a:rPr>
              <a:t>2-12 ay arası öğrenci hareketliliği: Aylık 250 € </a:t>
            </a:r>
            <a:endParaRPr lang="tr-TR" sz="1800" b="0" i="0" u="none" strike="noStrike" baseline="0" dirty="0">
              <a:solidFill>
                <a:srgbClr val="00A4B5"/>
              </a:solidFill>
              <a:latin typeface="Times New Roman" panose="02020603050405020304" pitchFamily="18" charset="0"/>
            </a:endParaRPr>
          </a:p>
          <a:p>
            <a:endParaRPr lang="tr-TR" sz="1800" b="0" i="0" u="none" strike="noStrike" baseline="0" dirty="0">
              <a:solidFill>
                <a:srgbClr val="00A4B5"/>
              </a:solidFill>
              <a:latin typeface="Times New Roman" panose="02020603050405020304" pitchFamily="18" charset="0"/>
            </a:endParaRPr>
          </a:p>
          <a:p>
            <a:pPr marL="457200" lvl="1" indent="0">
              <a:buNone/>
            </a:pPr>
            <a:endParaRPr lang="tr-TR" sz="1400" b="0" i="0" u="none" strike="noStrike" baseline="0" dirty="0">
              <a:solidFill>
                <a:srgbClr val="000000"/>
              </a:solidFill>
              <a:latin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95300" y="107282"/>
            <a:ext cx="10515600" cy="1325563"/>
          </a:xfrm>
        </p:spPr>
        <p:txBody>
          <a:bodyPr/>
          <a:lstStyle/>
          <a:p>
            <a:r>
              <a:rPr lang="tr-TR" b="1" dirty="0">
                <a:solidFill>
                  <a:schemeClr val="accent2"/>
                </a:solidFill>
              </a:rPr>
              <a:t>İlave Hibe Desteği</a:t>
            </a:r>
            <a:endParaRPr lang="tr-TR" dirty="0">
              <a:solidFill>
                <a:schemeClr val="accent2"/>
              </a:solidFill>
            </a:endParaRPr>
          </a:p>
        </p:txBody>
      </p:sp>
      <p:sp>
        <p:nvSpPr>
          <p:cNvPr id="4" name="Metin kutusu 3">
            <a:extLst>
              <a:ext uri="{FF2B5EF4-FFF2-40B4-BE49-F238E27FC236}">
                <a16:creationId xmlns:a16="http://schemas.microsoft.com/office/drawing/2014/main" id="{8808FB5D-AE3B-D9EB-2B43-38EC5EFD1420}"/>
              </a:ext>
            </a:extLst>
          </p:cNvPr>
          <p:cNvSpPr txBox="1"/>
          <p:nvPr/>
        </p:nvSpPr>
        <p:spPr>
          <a:xfrm>
            <a:off x="3478676" y="5777144"/>
            <a:ext cx="6103088" cy="1015663"/>
          </a:xfrm>
          <a:prstGeom prst="rect">
            <a:avLst/>
          </a:prstGeom>
          <a:noFill/>
        </p:spPr>
        <p:txBody>
          <a:bodyPr wrap="square">
            <a:spAutoFit/>
          </a:bodyPr>
          <a:lstStyle/>
          <a:p>
            <a:r>
              <a:rPr lang="tr-TR" sz="1200" b="0" i="0" u="none" strike="noStrike" baseline="0" dirty="0">
                <a:solidFill>
                  <a:srgbClr val="000000"/>
                </a:solidFill>
                <a:latin typeface="Times New Roman" panose="02020603050405020304" pitchFamily="18" charset="0"/>
              </a:rPr>
              <a:t>*Birinci derece </a:t>
            </a:r>
            <a:r>
              <a:rPr lang="tr-TR" sz="1200" dirty="0">
                <a:solidFill>
                  <a:srgbClr val="000000"/>
                </a:solidFill>
                <a:latin typeface="Times New Roman" panose="02020603050405020304" pitchFamily="18" charset="0"/>
              </a:rPr>
              <a:t>yakınları (anne, baba, çocuklar ve eş ) veya kendileri</a:t>
            </a:r>
            <a:r>
              <a:rPr lang="tr-TR" sz="1200" b="0" i="0" u="none" strike="noStrike" baseline="0" dirty="0">
                <a:solidFill>
                  <a:srgbClr val="000000"/>
                </a:solidFill>
                <a:latin typeface="Times New Roman" panose="02020603050405020304" pitchFamily="18" charset="0"/>
              </a:rPr>
              <a:t>, depremde belirlenen 11 il ve 1 ilçede ikamet etmekte olup da kendileri farklı illerdeki ECHE sahibi yükseköğretim kurumlarına kayıtlı öğrencilerden birinci derece yakınları </a:t>
            </a:r>
            <a:r>
              <a:rPr lang="tr-TR" sz="1200" b="0" i="0" u="none" strike="noStrike" baseline="0" dirty="0" err="1">
                <a:solidFill>
                  <a:srgbClr val="000000"/>
                </a:solidFill>
                <a:latin typeface="Times New Roman" panose="02020603050405020304" pitchFamily="18" charset="0"/>
              </a:rPr>
              <a:t>AFAD’dan</a:t>
            </a:r>
            <a:r>
              <a:rPr lang="tr-TR" sz="1200" b="0" i="0" u="none" strike="noStrike" baseline="0" dirty="0">
                <a:solidFill>
                  <a:srgbClr val="000000"/>
                </a:solidFill>
                <a:latin typeface="Times New Roman" panose="02020603050405020304" pitchFamily="18" charset="0"/>
              </a:rPr>
              <a:t> afetzede yardımı alan öğrencilere Erasmus+ öğrenci hareketliğine hibeli olarak seçilmeleri halinde kendilerine ilave hibe desteği (dezavantajlılık hibesi) verilir. </a:t>
            </a:r>
            <a:endParaRPr lang="tr-TR" sz="1200" dirty="0"/>
          </a:p>
        </p:txBody>
      </p:sp>
    </p:spTree>
    <p:extLst>
      <p:ext uri="{BB962C8B-B14F-4D97-AF65-F5344CB8AC3E}">
        <p14:creationId xmlns:p14="http://schemas.microsoft.com/office/powerpoint/2010/main" val="333592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251727" y="1298282"/>
            <a:ext cx="11688545" cy="4259761"/>
          </a:xfrm>
        </p:spPr>
        <p:txBody>
          <a:bodyPr>
            <a:normAutofit/>
          </a:bodyPr>
          <a:lstStyle/>
          <a:p>
            <a:pPr algn="l"/>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Erasmus+ Programı, özel ihtiyaç sahibi kesimin programa katılımını teşvik etmektedir. Özel ihtiyacı olan kişi, ek finansal destek olmadığı takdirde kişisel fiziksel durumu, zihinsel durumu veya sağlık durumu, projeye/hareketlilik faaliyetine katılmasına izin vermeyen potansiyel katılımcıdır. </a:t>
            </a:r>
          </a:p>
          <a:p>
            <a:r>
              <a:rPr lang="tr-TR" sz="1800" b="0" i="0" u="none" strike="noStrike" baseline="0" dirty="0">
                <a:solidFill>
                  <a:srgbClr val="000000"/>
                </a:solidFill>
                <a:latin typeface="Times New Roman" panose="02020603050405020304" pitchFamily="18" charset="0"/>
              </a:rPr>
              <a:t>İçerme desteğine gereksinim duyan öğrenci ve personele ilave hibe verilebilmesi için yararlanıcı yükseköğretim kurumu tarafından Merkezden (Türkiye Ulusal Ajansı) ilave hibe talebinde bulunulması gerekmektedir. İçerme Desteği sahibi katılımcı seçildikten sonra, katılımcının ek hibe talebi varsa, yaklaşık ek masrafları belirlenir ve Merkezden ilave hibe talep edilir. </a:t>
            </a:r>
          </a:p>
          <a:p>
            <a:r>
              <a:rPr lang="tr-TR" sz="1800" b="0" i="0" u="none" strike="noStrike" baseline="0" dirty="0">
                <a:solidFill>
                  <a:srgbClr val="000000"/>
                </a:solidFill>
                <a:latin typeface="Times New Roman" panose="02020603050405020304" pitchFamily="18" charset="0"/>
              </a:rPr>
              <a:t>Başvuru formunda, İçerme Desteğine niçin ihtiyaç duyulduğunun açıklanması, kanıtlayıcı belgelerin eklenmesi (örneğin İçerme Desteği engelliliğe ilişkinse, engelliliğe ve düzeyine ilişkin bilgileri ihtiva eden doktor raporu (3 aydan eski olmayacak şekilde) veya engellilik kartı fotokopisi, kronik hastalıklar için doktor raporu) gerekir. </a:t>
            </a:r>
          </a:p>
          <a:p>
            <a:r>
              <a:rPr lang="tr-TR" sz="1800" b="0" i="0" u="none" strike="noStrike" baseline="0" dirty="0">
                <a:solidFill>
                  <a:srgbClr val="000000"/>
                </a:solidFill>
                <a:latin typeface="Times New Roman" panose="02020603050405020304" pitchFamily="18" charset="0"/>
              </a:rPr>
              <a:t>Forma ayrıca gidilecek yükseköğretim kurumunun misafir edeceği öğrencinin İçerme Desteğine gereksinim duyan bir katılımcı olduğundan haberdar olduğu bilgisi ve uygun donanıma sahip olduğuna ilişkin taahhüdünü içeren belgeler eklenir </a:t>
            </a:r>
            <a:endParaRPr lang="tr-TR" sz="1800" b="0" i="0" u="none" strike="noStrike" baseline="0" dirty="0">
              <a:solidFill>
                <a:srgbClr val="00A4B5"/>
              </a:solidFill>
              <a:latin typeface="Times New Roman" panose="02020603050405020304" pitchFamily="18" charset="0"/>
            </a:endParaRPr>
          </a:p>
          <a:p>
            <a:pPr marL="457200" lvl="1" indent="0">
              <a:buNone/>
            </a:pPr>
            <a:endParaRPr lang="tr-TR" sz="1400" b="0" i="0" u="none" strike="noStrike" baseline="0" dirty="0">
              <a:solidFill>
                <a:srgbClr val="000000"/>
              </a:solidFill>
              <a:latin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95300" y="107282"/>
            <a:ext cx="10515600" cy="1325563"/>
          </a:xfrm>
        </p:spPr>
        <p:txBody>
          <a:bodyPr/>
          <a:lstStyle/>
          <a:p>
            <a:r>
              <a:rPr lang="tr-TR" b="1" dirty="0">
                <a:solidFill>
                  <a:schemeClr val="accent2"/>
                </a:solidFill>
              </a:rPr>
              <a:t>İçerme Desteği</a:t>
            </a:r>
            <a:endParaRPr lang="tr-TR" dirty="0">
              <a:solidFill>
                <a:schemeClr val="accent2"/>
              </a:solidFill>
            </a:endParaRPr>
          </a:p>
        </p:txBody>
      </p:sp>
    </p:spTree>
    <p:extLst>
      <p:ext uri="{BB962C8B-B14F-4D97-AF65-F5344CB8AC3E}">
        <p14:creationId xmlns:p14="http://schemas.microsoft.com/office/powerpoint/2010/main" val="414015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251727" y="1203179"/>
            <a:ext cx="11688545" cy="4193760"/>
          </a:xfrm>
        </p:spPr>
        <p:txBody>
          <a:bodyPr>
            <a:normAutofit lnSpcReduction="10000"/>
          </a:bodyPr>
          <a:lstStyle/>
          <a:p>
            <a:r>
              <a:rPr lang="tr-TR" sz="1800" dirty="0">
                <a:solidFill>
                  <a:srgbClr val="000000"/>
                </a:solidFill>
                <a:latin typeface="Times New Roman" panose="02020603050405020304" pitchFamily="18" charset="0"/>
              </a:rPr>
              <a:t>Staj Hareketliliğinden </a:t>
            </a:r>
            <a:r>
              <a:rPr lang="tr-TR" sz="1800" dirty="0" err="1">
                <a:solidFill>
                  <a:srgbClr val="000000"/>
                </a:solidFill>
                <a:latin typeface="Times New Roman" panose="02020603050405020304" pitchFamily="18" charset="0"/>
              </a:rPr>
              <a:t>Hibesiz</a:t>
            </a:r>
            <a:r>
              <a:rPr lang="tr-TR" sz="1800" dirty="0">
                <a:solidFill>
                  <a:srgbClr val="000000"/>
                </a:solidFill>
                <a:latin typeface="Times New Roman" panose="02020603050405020304" pitchFamily="18" charset="0"/>
              </a:rPr>
              <a:t> Yararlanma </a:t>
            </a:r>
          </a:p>
          <a:p>
            <a:pPr marL="0" indent="0" algn="l">
              <a:buNone/>
            </a:pPr>
            <a:endParaRPr lang="tr-TR" sz="1800" b="0" i="0" u="none" strike="noStrike" baseline="0" dirty="0">
              <a:solidFill>
                <a:srgbClr val="000000"/>
              </a:solidFill>
              <a:latin typeface="Times New Roman" panose="02020603050405020304" pitchFamily="18" charset="0"/>
            </a:endParaRPr>
          </a:p>
          <a:p>
            <a:r>
              <a:rPr lang="tr-TR" sz="1800" b="0" i="0" u="none" strike="noStrike" baseline="0" dirty="0">
                <a:solidFill>
                  <a:srgbClr val="000000"/>
                </a:solidFill>
                <a:latin typeface="Times New Roman" panose="02020603050405020304" pitchFamily="18" charset="0"/>
              </a:rPr>
              <a:t>Hibelerde kesinti yapılması</a:t>
            </a:r>
          </a:p>
          <a:p>
            <a:pPr lvl="1"/>
            <a:r>
              <a:rPr lang="tr-TR" sz="1600" b="0" i="0" u="none" strike="noStrike" baseline="0" dirty="0">
                <a:solidFill>
                  <a:srgbClr val="000000"/>
                </a:solidFill>
                <a:latin typeface="Times New Roman" panose="02020603050405020304" pitchFamily="18" charset="0"/>
              </a:rPr>
              <a:t>Başarısızlık Durumunda</a:t>
            </a:r>
          </a:p>
          <a:p>
            <a:pPr lvl="1"/>
            <a:r>
              <a:rPr lang="tr-TR" sz="1600" b="0" i="0" u="none" strike="noStrike" baseline="0" dirty="0">
                <a:solidFill>
                  <a:srgbClr val="000000"/>
                </a:solidFill>
                <a:latin typeface="Times New Roman" panose="02020603050405020304" pitchFamily="18" charset="0"/>
              </a:rPr>
              <a:t>Katılımcı Anketini Doldurmama (</a:t>
            </a:r>
            <a:r>
              <a:rPr lang="tr-TR" sz="1600" b="0" i="0" u="none" strike="noStrike" baseline="0" dirty="0">
                <a:solidFill>
                  <a:srgbClr val="000000"/>
                </a:solidFill>
              </a:rPr>
              <a:t>%20</a:t>
            </a:r>
            <a:r>
              <a:rPr lang="tr-TR" sz="1600" b="0" i="0" u="none" strike="noStrike" baseline="0" dirty="0">
                <a:solidFill>
                  <a:srgbClr val="000000"/>
                </a:solidFill>
                <a:latin typeface="Times New Roman" panose="02020603050405020304" pitchFamily="18" charset="0"/>
              </a:rPr>
              <a:t>)</a:t>
            </a:r>
          </a:p>
          <a:p>
            <a:pPr lvl="1"/>
            <a:endParaRPr lang="tr-TR" sz="1400" b="0" i="0" u="none" strike="noStrike" baseline="0" dirty="0">
              <a:solidFill>
                <a:srgbClr val="000000"/>
              </a:solidFill>
              <a:latin typeface="Times New Roman" panose="02020603050405020304" pitchFamily="18" charset="0"/>
            </a:endParaRPr>
          </a:p>
          <a:p>
            <a:r>
              <a:rPr lang="tr-TR" sz="1800" dirty="0">
                <a:solidFill>
                  <a:srgbClr val="000000"/>
                </a:solidFill>
                <a:latin typeface="Times New Roman" panose="02020603050405020304" pitchFamily="18" charset="0"/>
              </a:rPr>
              <a:t>Hibenin tamamının geri iadesi</a:t>
            </a:r>
            <a:endParaRPr lang="tr-TR" sz="1800" dirty="0">
              <a:solidFill>
                <a:srgbClr val="00A4B5"/>
              </a:solidFill>
              <a:latin typeface="Times New Roman" panose="02020603050405020304" pitchFamily="18" charset="0"/>
            </a:endParaRPr>
          </a:p>
          <a:p>
            <a:pPr lvl="1"/>
            <a:r>
              <a:rPr lang="tr-TR" sz="1600" dirty="0">
                <a:solidFill>
                  <a:srgbClr val="000000"/>
                </a:solidFill>
                <a:latin typeface="Times New Roman" panose="02020603050405020304" pitchFamily="18" charset="0"/>
              </a:rPr>
              <a:t>K</a:t>
            </a:r>
            <a:r>
              <a:rPr lang="tr-TR" sz="1600" b="0" i="0" u="none" strike="noStrike" baseline="0" dirty="0">
                <a:solidFill>
                  <a:srgbClr val="000000"/>
                </a:solidFill>
                <a:latin typeface="Times New Roman" panose="02020603050405020304" pitchFamily="18" charset="0"/>
              </a:rPr>
              <a:t>atılım sertifikası teslim edilmemesi durumunda </a:t>
            </a:r>
          </a:p>
          <a:p>
            <a:pPr lvl="1"/>
            <a:r>
              <a:rPr lang="tr-TR" sz="1600" b="0" i="0" u="none" strike="noStrike" baseline="0" dirty="0">
                <a:solidFill>
                  <a:srgbClr val="000000"/>
                </a:solidFill>
                <a:latin typeface="Times New Roman" panose="02020603050405020304" pitchFamily="18" charset="0"/>
              </a:rPr>
              <a:t>Asgari hareketlilik süresi olan 60 günü tamamlamadığı katılım belgelerinde tespit edilen öğrencilere hibe ödenmez, başlangıçta ödenen hibe tahsil edilir. </a:t>
            </a:r>
          </a:p>
          <a:p>
            <a:pPr marL="457200" lvl="1" indent="0">
              <a:buNone/>
            </a:pPr>
            <a:endParaRPr lang="tr-TR" sz="1600" b="0" i="0" u="none" strike="noStrike" baseline="0" dirty="0">
              <a:solidFill>
                <a:srgbClr val="000000"/>
              </a:solidFill>
              <a:latin typeface="Times New Roman" panose="02020603050405020304" pitchFamily="18" charset="0"/>
            </a:endParaRPr>
          </a:p>
          <a:p>
            <a:r>
              <a:rPr lang="tr-TR" sz="1800" b="0" i="0" u="none" strike="noStrike" baseline="0" dirty="0">
                <a:solidFill>
                  <a:schemeClr val="accent2">
                    <a:lumMod val="75000"/>
                  </a:schemeClr>
                </a:solidFill>
                <a:latin typeface="Times New Roman" panose="02020603050405020304" pitchFamily="18" charset="0"/>
              </a:rPr>
              <a:t>Staj hareketliliğinde, staj yapılan işletmenin tatil sebebiyle kapalı olması durumunda stajın kesintiye uğraması söz konusu olabilir. İşletmenin kapalı olduğu süre için hibe ödemesi yapılır. Asgarî faaliyet süresinin sağlanabilmesi için staj yapılacak işletmenin kapalı olacağı tarihlerin önceden araştırılması, tatil süresi çıkartıldıktan sonra dahi asgarî sürenin sağlandığından emin olunması gerekmektedir. Hafta sonu tatilleri, faaliyet süresinden çıkartılacak tatil süresi değildir. </a:t>
            </a:r>
            <a:endParaRPr lang="tr-TR" sz="1600" b="0" i="0" u="none" strike="noStrike" baseline="0" dirty="0">
              <a:solidFill>
                <a:schemeClr val="accent2">
                  <a:lumMod val="75000"/>
                </a:schemeClr>
              </a:solidFill>
              <a:latin typeface="Times New Roman" panose="02020603050405020304" pitchFamily="18" charset="0"/>
            </a:endParaRPr>
          </a:p>
          <a:p>
            <a:pPr lvl="1"/>
            <a:endParaRPr lang="tr-TR" sz="1400" b="0" i="0" u="none" strike="noStrike" baseline="0" dirty="0">
              <a:solidFill>
                <a:srgbClr val="000000"/>
              </a:solidFill>
              <a:latin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95300" y="107282"/>
            <a:ext cx="10515600" cy="1325563"/>
          </a:xfrm>
        </p:spPr>
        <p:txBody>
          <a:bodyPr/>
          <a:lstStyle/>
          <a:p>
            <a:r>
              <a:rPr lang="tr-TR" b="1" dirty="0">
                <a:solidFill>
                  <a:schemeClr val="accent2"/>
                </a:solidFill>
              </a:rPr>
              <a:t>Ek Bilgiler</a:t>
            </a:r>
            <a:endParaRPr lang="tr-TR" dirty="0">
              <a:solidFill>
                <a:schemeClr val="accent2"/>
              </a:solidFill>
            </a:endParaRPr>
          </a:p>
        </p:txBody>
      </p:sp>
    </p:spTree>
    <p:extLst>
      <p:ext uri="{BB962C8B-B14F-4D97-AF65-F5344CB8AC3E}">
        <p14:creationId xmlns:p14="http://schemas.microsoft.com/office/powerpoint/2010/main" val="299289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338344" y="1705607"/>
            <a:ext cx="11343373" cy="3898024"/>
          </a:xfrm>
        </p:spPr>
        <p:txBody>
          <a:bodyPr>
            <a:normAutofit fontScale="77500" lnSpcReduction="20000"/>
          </a:bodyPr>
          <a:lstStyle/>
          <a:p>
            <a:pPr marL="0" indent="0">
              <a:buNone/>
            </a:pPr>
            <a:r>
              <a:rPr lang="tr-TR" b="1" dirty="0"/>
              <a:t>Çevrimiçi Dil Desteği</a:t>
            </a:r>
          </a:p>
          <a:p>
            <a:pPr marL="0" indent="0">
              <a:buNone/>
            </a:pPr>
            <a:r>
              <a:rPr lang="tr-TR" dirty="0"/>
              <a:t>Yükseköğretimde öğrenci hareketliliği faaliyetlerinden yararlanacak öğrenciler için Avrupa Komisyonu tarafından Çevrimiçi Dil Desteği sistemi sunulmaktadır. </a:t>
            </a:r>
          </a:p>
          <a:p>
            <a:pPr marL="0" indent="0">
              <a:buNone/>
            </a:pPr>
            <a:r>
              <a:rPr lang="tr-TR" dirty="0"/>
              <a:t>Çevrimiçi Dil Desteği, Almanca, Fransızca, Hollandaca, İtalyanca, İngilizce, İspanyolca Çekçe, Danca (Danimarka dili), Yunanca, Lehçe (Polonya dili), Portekizce, İsveççe, Bulgarca, Fince, Hırvatça, Macarca, Romence, Slovakça, İrlandaca, Estonca, Letonca, Litvanyaca, Slovence ve Maltaca dillerinde sunulmaktadır.</a:t>
            </a:r>
          </a:p>
          <a:p>
            <a:pPr marL="0" indent="0">
              <a:buNone/>
            </a:pPr>
            <a:endParaRPr lang="tr-TR" dirty="0"/>
          </a:p>
          <a:p>
            <a:pPr marL="0" indent="0">
              <a:buNone/>
            </a:pPr>
            <a:r>
              <a:rPr lang="tr-TR" b="1" dirty="0"/>
              <a:t>OLS (Online </a:t>
            </a:r>
            <a:r>
              <a:rPr lang="tr-TR" b="1" dirty="0" err="1"/>
              <a:t>Linguistic</a:t>
            </a:r>
            <a:r>
              <a:rPr lang="tr-TR" b="1" dirty="0"/>
              <a:t> </a:t>
            </a:r>
            <a:r>
              <a:rPr lang="tr-TR" b="1" dirty="0" err="1"/>
              <a:t>Support</a:t>
            </a:r>
            <a:r>
              <a:rPr lang="tr-TR" b="1" dirty="0"/>
              <a:t>)</a:t>
            </a:r>
          </a:p>
          <a:p>
            <a:pPr marL="0" indent="0">
              <a:buNone/>
            </a:pPr>
            <a:r>
              <a:rPr lang="tr-TR" dirty="0"/>
              <a:t>Öğrenim veya staj hareketliliği gerçekleştirmek için seçilmiş öğrenciler, faaliyetlerine başlamadan önce ve faaliyetlerini tamamladıktan sonra ayrı ayrı olmak üzere, OLS sistemi üzerinden iki adet sınav olurlar. İlk sınavdan C2 alan katılımcıların ikinci sınava girme zorunlulukları bulunmamaktadır. </a:t>
            </a:r>
            <a:endParaRPr lang="tr-TR" b="1" dirty="0"/>
          </a:p>
          <a:p>
            <a:endParaRPr lang="tr-TR" dirty="0"/>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p:txBody>
          <a:bodyPr/>
          <a:lstStyle/>
          <a:p>
            <a:r>
              <a:rPr lang="tr-TR" b="1" dirty="0">
                <a:solidFill>
                  <a:schemeClr val="accent2"/>
                </a:solidFill>
              </a:rPr>
              <a:t>Erasmus+ Dil Desteği ve Sınavı</a:t>
            </a:r>
            <a:endParaRPr lang="tr-TR" dirty="0">
              <a:solidFill>
                <a:schemeClr val="accent2"/>
              </a:solidFill>
            </a:endParaRPr>
          </a:p>
        </p:txBody>
      </p:sp>
      <p:pic>
        <p:nvPicPr>
          <p:cNvPr id="2" name="Resim 1">
            <a:extLst>
              <a:ext uri="{FF2B5EF4-FFF2-40B4-BE49-F238E27FC236}">
                <a16:creationId xmlns:a16="http://schemas.microsoft.com/office/drawing/2014/main" id="{5D726A58-A365-1370-D4CB-53942FB57AE9}"/>
              </a:ext>
            </a:extLst>
          </p:cNvPr>
          <p:cNvPicPr>
            <a:picLocks noChangeAspect="1"/>
          </p:cNvPicPr>
          <p:nvPr/>
        </p:nvPicPr>
        <p:blipFill>
          <a:blip r:embed="rId4"/>
          <a:stretch>
            <a:fillRect/>
          </a:stretch>
        </p:blipFill>
        <p:spPr>
          <a:xfrm>
            <a:off x="7696702" y="-48575"/>
            <a:ext cx="4495298" cy="1447569"/>
          </a:xfrm>
          <a:prstGeom prst="rect">
            <a:avLst/>
          </a:prstGeom>
        </p:spPr>
      </p:pic>
    </p:spTree>
    <p:extLst>
      <p:ext uri="{BB962C8B-B14F-4D97-AF65-F5344CB8AC3E}">
        <p14:creationId xmlns:p14="http://schemas.microsoft.com/office/powerpoint/2010/main" val="159460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07208" y="1705607"/>
            <a:ext cx="7067942" cy="3691332"/>
          </a:xfrm>
        </p:spPr>
        <p:txBody>
          <a:bodyPr>
            <a:noAutofit/>
          </a:bodyPr>
          <a:lstStyle/>
          <a:p>
            <a:pPr marL="342900" indent="-342900" algn="just">
              <a:buAutoNum type="arabicPeriod"/>
            </a:pPr>
            <a:r>
              <a:rPr lang="tr-TR" sz="2200" dirty="0"/>
              <a:t>CV hazırlama-</a:t>
            </a:r>
            <a:r>
              <a:rPr lang="tr-TR" sz="2200" dirty="0" err="1"/>
              <a:t>Europass</a:t>
            </a:r>
            <a:r>
              <a:rPr lang="tr-TR" sz="2200" dirty="0"/>
              <a:t> CV formatı önerilir</a:t>
            </a:r>
          </a:p>
          <a:p>
            <a:pPr marL="0" indent="0" algn="just">
              <a:buNone/>
            </a:pPr>
            <a:r>
              <a:rPr lang="tr-TR" sz="2200" dirty="0">
                <a:hlinkClick r:id="rId2"/>
              </a:rPr>
              <a:t>(https://europa.eu/europass/tr/create-europass-cv)</a:t>
            </a:r>
            <a:endParaRPr lang="tr-TR" sz="2200" dirty="0"/>
          </a:p>
          <a:p>
            <a:pPr marL="342900" indent="-342900" algn="just">
              <a:buAutoNum type="arabicPeriod"/>
            </a:pPr>
            <a:r>
              <a:rPr lang="tr-TR" sz="2200" dirty="0"/>
              <a:t>Motivasyon mektubu hazırlama</a:t>
            </a:r>
          </a:p>
          <a:p>
            <a:pPr marL="0" indent="0" algn="just">
              <a:buNone/>
            </a:pPr>
            <a:endParaRPr lang="tr-TR" sz="2200" dirty="0"/>
          </a:p>
          <a:p>
            <a:pPr marL="457200" indent="-457200" algn="just">
              <a:buAutoNum type="arabicPeriod" startAt="3"/>
            </a:pPr>
            <a:r>
              <a:rPr lang="tr-TR" sz="2200" dirty="0"/>
              <a:t>Pozitif ol </a:t>
            </a:r>
          </a:p>
          <a:p>
            <a:pPr marL="457200" indent="-457200" algn="just">
              <a:buAutoNum type="arabicPeriod" startAt="3"/>
            </a:pPr>
            <a:endParaRPr lang="tr-TR" sz="2200" dirty="0"/>
          </a:p>
          <a:p>
            <a:pPr marL="0" indent="0" algn="just">
              <a:buNone/>
            </a:pPr>
            <a:endParaRPr lang="tr-TR" sz="2200" dirty="0"/>
          </a:p>
          <a:p>
            <a:pPr marL="0" indent="0" algn="just">
              <a:buNone/>
            </a:pPr>
            <a:r>
              <a:rPr lang="tr-TR" sz="2200" dirty="0"/>
              <a:t>4. Erasmus+ Stajınızı yapmak için uygun bir yer araştırın (eğitim alanınızla ilgili olmalıdır)</a:t>
            </a:r>
          </a:p>
          <a:p>
            <a:pPr marL="0" indent="0" algn="just">
              <a:buNone/>
            </a:pPr>
            <a:endParaRPr lang="en-US" sz="1600" b="1" i="0" dirty="0">
              <a:effectLst/>
              <a:latin typeface="-apple-system"/>
            </a:endParaRPr>
          </a:p>
          <a:p>
            <a:pPr marL="342900" indent="-342900" algn="just">
              <a:buAutoNum type="arabicPeriod"/>
            </a:pPr>
            <a:endParaRPr lang="tr-TR" sz="2200" dirty="0"/>
          </a:p>
          <a:p>
            <a:pPr marL="342900" indent="-342900" algn="just">
              <a:buAutoNum type="arabicPeriod"/>
            </a:pPr>
            <a:endParaRPr lang="tr-TR" sz="22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838200" y="365125"/>
            <a:ext cx="7563338" cy="1325563"/>
          </a:xfrm>
        </p:spPr>
        <p:txBody>
          <a:bodyPr>
            <a:normAutofit/>
          </a:bodyPr>
          <a:lstStyle/>
          <a:p>
            <a:r>
              <a:rPr lang="tr-TR" b="1" dirty="0">
                <a:solidFill>
                  <a:schemeClr val="accent2"/>
                </a:solidFill>
              </a:rPr>
              <a:t>Erasmus+ Staj Hareketliliği için uygun yer nasıl bulunur?</a:t>
            </a:r>
            <a:endParaRPr lang="tr-TR" dirty="0">
              <a:solidFill>
                <a:schemeClr val="accent2"/>
              </a:solidFill>
            </a:endParaRPr>
          </a:p>
        </p:txBody>
      </p:sp>
      <p:pic>
        <p:nvPicPr>
          <p:cNvPr id="10" name="Resim 9">
            <a:extLst>
              <a:ext uri="{FF2B5EF4-FFF2-40B4-BE49-F238E27FC236}">
                <a16:creationId xmlns:a16="http://schemas.microsoft.com/office/drawing/2014/main" id="{AE09A240-6CF5-CC9F-CC25-CB0C38C93C85}"/>
              </a:ext>
            </a:extLst>
          </p:cNvPr>
          <p:cNvPicPr>
            <a:picLocks noChangeAspect="1"/>
          </p:cNvPicPr>
          <p:nvPr/>
        </p:nvPicPr>
        <p:blipFill>
          <a:blip r:embed="rId5"/>
          <a:stretch>
            <a:fillRect/>
          </a:stretch>
        </p:blipFill>
        <p:spPr>
          <a:xfrm>
            <a:off x="7799796" y="1645626"/>
            <a:ext cx="3563936" cy="1783374"/>
          </a:xfrm>
          <a:prstGeom prst="rect">
            <a:avLst/>
          </a:prstGeom>
        </p:spPr>
      </p:pic>
      <p:pic>
        <p:nvPicPr>
          <p:cNvPr id="12" name="Resim 11">
            <a:extLst>
              <a:ext uri="{FF2B5EF4-FFF2-40B4-BE49-F238E27FC236}">
                <a16:creationId xmlns:a16="http://schemas.microsoft.com/office/drawing/2014/main" id="{66BA4E96-1734-C2C0-70E9-2E20BF106E82}"/>
              </a:ext>
            </a:extLst>
          </p:cNvPr>
          <p:cNvPicPr>
            <a:picLocks noChangeAspect="1"/>
          </p:cNvPicPr>
          <p:nvPr/>
        </p:nvPicPr>
        <p:blipFill>
          <a:blip r:embed="rId6"/>
          <a:stretch>
            <a:fillRect/>
          </a:stretch>
        </p:blipFill>
        <p:spPr>
          <a:xfrm>
            <a:off x="4962102" y="2805811"/>
            <a:ext cx="1516761" cy="517999"/>
          </a:xfrm>
          <a:prstGeom prst="rect">
            <a:avLst/>
          </a:prstGeom>
        </p:spPr>
      </p:pic>
      <p:pic>
        <p:nvPicPr>
          <p:cNvPr id="14" name="Resim 13">
            <a:extLst>
              <a:ext uri="{FF2B5EF4-FFF2-40B4-BE49-F238E27FC236}">
                <a16:creationId xmlns:a16="http://schemas.microsoft.com/office/drawing/2014/main" id="{236790E8-EE26-0470-823C-0EEB287A25FF}"/>
              </a:ext>
            </a:extLst>
          </p:cNvPr>
          <p:cNvPicPr>
            <a:picLocks noChangeAspect="1"/>
          </p:cNvPicPr>
          <p:nvPr/>
        </p:nvPicPr>
        <p:blipFill>
          <a:blip r:embed="rId7"/>
          <a:stretch>
            <a:fillRect/>
          </a:stretch>
        </p:blipFill>
        <p:spPr>
          <a:xfrm>
            <a:off x="2563897" y="3429000"/>
            <a:ext cx="3670001" cy="1282333"/>
          </a:xfrm>
          <a:prstGeom prst="rect">
            <a:avLst/>
          </a:prstGeom>
        </p:spPr>
      </p:pic>
    </p:spTree>
    <p:extLst>
      <p:ext uri="{BB962C8B-B14F-4D97-AF65-F5344CB8AC3E}">
        <p14:creationId xmlns:p14="http://schemas.microsoft.com/office/powerpoint/2010/main" val="18443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38026" y="1995960"/>
            <a:ext cx="8943737" cy="3539933"/>
          </a:xfrm>
        </p:spPr>
        <p:txBody>
          <a:bodyPr>
            <a:noAutofit/>
          </a:bodyPr>
          <a:lstStyle/>
          <a:p>
            <a:pPr marL="0" indent="0" algn="just">
              <a:buNone/>
            </a:pPr>
            <a:r>
              <a:rPr lang="tr-TR" sz="2200" dirty="0"/>
              <a:t>5. Erasmus+ Staj Hareketliliği kapsamında staj yapmak istediğinizi belirten firmalara Özgeçmiş ve Motivasyon Mektuplarınızı gönderin (</a:t>
            </a:r>
            <a:r>
              <a:rPr lang="tr-TR" sz="2200" dirty="0" err="1"/>
              <a:t>Title</a:t>
            </a:r>
            <a:r>
              <a:rPr lang="tr-TR" sz="2200" dirty="0"/>
              <a:t>: </a:t>
            </a:r>
            <a:r>
              <a:rPr lang="en-US" sz="2200" b="1" i="0" dirty="0">
                <a:effectLst/>
              </a:rPr>
              <a:t>ERASMUS+ INTERNSHIP APPLICATION TO YOUR COMPANY</a:t>
            </a:r>
            <a:r>
              <a:rPr lang="tr-TR" sz="2200" b="1" i="0" dirty="0">
                <a:effectLst/>
              </a:rPr>
              <a:t>) </a:t>
            </a:r>
            <a:r>
              <a:rPr lang="tr-TR" sz="2200" i="0" dirty="0">
                <a:effectLst/>
                <a:hlinkClick r:id="rId2"/>
              </a:rPr>
              <a:t>Örnek e-postalar</a:t>
            </a:r>
            <a:endParaRPr lang="tr-TR" sz="2200" i="0" dirty="0">
              <a:effectLst/>
            </a:endParaRPr>
          </a:p>
          <a:p>
            <a:pPr marL="0" indent="0" algn="just">
              <a:buNone/>
            </a:pPr>
            <a:endParaRPr lang="tr-TR" sz="2200" b="1" dirty="0"/>
          </a:p>
          <a:p>
            <a:pPr marL="0" indent="0" algn="just">
              <a:buNone/>
            </a:pPr>
            <a:r>
              <a:rPr lang="tr-TR" sz="2200" i="0" dirty="0">
                <a:effectLst/>
              </a:rPr>
              <a:t>6. Mülakat talebinde bulunabilirsiniz.</a:t>
            </a:r>
          </a:p>
          <a:p>
            <a:pPr marL="0" indent="0" algn="just">
              <a:buNone/>
            </a:pPr>
            <a:endParaRPr lang="tr-TR" sz="2200" b="1" dirty="0"/>
          </a:p>
          <a:p>
            <a:pPr marL="0" indent="0" algn="just">
              <a:buNone/>
            </a:pPr>
            <a:r>
              <a:rPr lang="tr-TR" sz="2200" dirty="0"/>
              <a:t>7. Koordinatörlüğümüz ile iletişimde kalın!</a:t>
            </a:r>
          </a:p>
          <a:p>
            <a:pPr marL="0" indent="0" algn="just">
              <a:buNone/>
            </a:pPr>
            <a:endParaRPr lang="tr-TR" sz="2200" dirty="0"/>
          </a:p>
          <a:p>
            <a:pPr marL="0" indent="0" algn="just">
              <a:buNone/>
            </a:pPr>
            <a:endParaRPr lang="tr-TR" sz="2200" dirty="0"/>
          </a:p>
          <a:p>
            <a:pPr marL="342900" indent="-342900" algn="just">
              <a:buAutoNum type="arabicPeriod"/>
            </a:pPr>
            <a:endParaRPr lang="tr-TR" sz="22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838200" y="365125"/>
            <a:ext cx="7563338" cy="1325563"/>
          </a:xfrm>
        </p:spPr>
        <p:txBody>
          <a:bodyPr>
            <a:normAutofit/>
          </a:bodyPr>
          <a:lstStyle/>
          <a:p>
            <a:r>
              <a:rPr lang="tr-TR" b="1" dirty="0">
                <a:solidFill>
                  <a:schemeClr val="accent2"/>
                </a:solidFill>
              </a:rPr>
              <a:t>Erasmus+ Staj Hareketliliği için uygun yer nasıl bulunur?</a:t>
            </a:r>
            <a:endParaRPr lang="tr-TR" dirty="0">
              <a:solidFill>
                <a:schemeClr val="accent2"/>
              </a:solidFill>
            </a:endParaRPr>
          </a:p>
        </p:txBody>
      </p:sp>
      <p:pic>
        <p:nvPicPr>
          <p:cNvPr id="9" name="Resim 8">
            <a:extLst>
              <a:ext uri="{FF2B5EF4-FFF2-40B4-BE49-F238E27FC236}">
                <a16:creationId xmlns:a16="http://schemas.microsoft.com/office/drawing/2014/main" id="{F6513E69-2D8B-B577-EB6B-535F1ACB6768}"/>
              </a:ext>
            </a:extLst>
          </p:cNvPr>
          <p:cNvPicPr>
            <a:picLocks noChangeAspect="1"/>
          </p:cNvPicPr>
          <p:nvPr/>
        </p:nvPicPr>
        <p:blipFill>
          <a:blip r:embed="rId5"/>
          <a:stretch>
            <a:fillRect/>
          </a:stretch>
        </p:blipFill>
        <p:spPr>
          <a:xfrm>
            <a:off x="6319932" y="3475887"/>
            <a:ext cx="5370574" cy="1644705"/>
          </a:xfrm>
          <a:prstGeom prst="rect">
            <a:avLst/>
          </a:prstGeom>
        </p:spPr>
      </p:pic>
    </p:spTree>
    <p:extLst>
      <p:ext uri="{BB962C8B-B14F-4D97-AF65-F5344CB8AC3E}">
        <p14:creationId xmlns:p14="http://schemas.microsoft.com/office/powerpoint/2010/main" val="220697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362819" y="1491833"/>
            <a:ext cx="7067942" cy="3539933"/>
          </a:xfrm>
        </p:spPr>
        <p:txBody>
          <a:bodyPr>
            <a:noAutofit/>
          </a:bodyPr>
          <a:lstStyle/>
          <a:p>
            <a:pPr marL="0" indent="0" algn="just">
              <a:buNone/>
            </a:pPr>
            <a:endParaRPr lang="tr-TR" sz="2200" dirty="0"/>
          </a:p>
          <a:p>
            <a:pPr algn="just"/>
            <a:r>
              <a:rPr lang="tr-TR" sz="2200" dirty="0">
                <a:hlinkClick r:id="rId2"/>
              </a:rPr>
              <a:t>http://erasmusintern.org/</a:t>
            </a:r>
            <a:r>
              <a:rPr lang="tr-TR" sz="2200" dirty="0"/>
              <a:t>      </a:t>
            </a:r>
          </a:p>
          <a:p>
            <a:pPr algn="just"/>
            <a:r>
              <a:rPr lang="tr-TR" sz="2200" dirty="0">
                <a:hlinkClick r:id="rId3"/>
              </a:rPr>
              <a:t>https://globalplacement.com/</a:t>
            </a:r>
            <a:endParaRPr lang="tr-TR" sz="2200" dirty="0"/>
          </a:p>
          <a:p>
            <a:pPr algn="just"/>
            <a:r>
              <a:rPr lang="tr-TR" sz="2200" dirty="0">
                <a:hlinkClick r:id="rId4"/>
              </a:rPr>
              <a:t>https://www.gooverseas.com/internships-abroad</a:t>
            </a:r>
            <a:endParaRPr lang="tr-TR" sz="2200" dirty="0"/>
          </a:p>
          <a:p>
            <a:pPr algn="just"/>
            <a:r>
              <a:rPr lang="tr-TR" sz="2200" dirty="0">
                <a:hlinkClick r:id="rId5"/>
              </a:rPr>
              <a:t>https://www.goabroad.com/</a:t>
            </a:r>
            <a:endParaRPr lang="tr-TR" sz="2200" dirty="0"/>
          </a:p>
          <a:p>
            <a:pPr algn="just"/>
            <a:r>
              <a:rPr lang="tr-TR" sz="2200" dirty="0">
                <a:hlinkClick r:id="rId6"/>
              </a:rPr>
              <a:t>https://www.summerschoolsineurope.eu/</a:t>
            </a:r>
            <a:endParaRPr lang="tr-TR" sz="2200" dirty="0"/>
          </a:p>
          <a:p>
            <a:pPr algn="just"/>
            <a:r>
              <a:rPr lang="tr-TR" sz="2200" dirty="0">
                <a:hlinkClick r:id="rId7"/>
              </a:rPr>
              <a:t>https://www.salto-youth.net/</a:t>
            </a:r>
            <a:endParaRPr lang="tr-TR" sz="2200" dirty="0"/>
          </a:p>
          <a:p>
            <a:pPr marL="0" indent="0" algn="just">
              <a:buNone/>
            </a:pPr>
            <a:endParaRPr lang="tr-TR" sz="2200" dirty="0"/>
          </a:p>
          <a:p>
            <a:pPr marL="0" indent="0" algn="just">
              <a:buNone/>
            </a:pPr>
            <a:endParaRPr lang="tr-TR" sz="2200" dirty="0"/>
          </a:p>
          <a:p>
            <a:pPr algn="just"/>
            <a:endParaRPr lang="tr-TR" sz="2200" dirty="0"/>
          </a:p>
          <a:p>
            <a:pPr algn="just"/>
            <a:endParaRPr lang="tr-TR" sz="2200" dirty="0"/>
          </a:p>
          <a:p>
            <a:pPr marL="342900" indent="-342900" algn="just">
              <a:buAutoNum type="arabicPeriod"/>
            </a:pPr>
            <a:endParaRPr lang="tr-TR" sz="2200" dirty="0"/>
          </a:p>
          <a:p>
            <a:pPr marL="342900" indent="-342900" algn="just">
              <a:buAutoNum type="arabicPeriod"/>
            </a:pPr>
            <a:endParaRPr lang="tr-TR" sz="2200" dirty="0"/>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838200" y="365125"/>
            <a:ext cx="7563338" cy="1325563"/>
          </a:xfrm>
        </p:spPr>
        <p:txBody>
          <a:bodyPr>
            <a:normAutofit/>
          </a:bodyPr>
          <a:lstStyle/>
          <a:p>
            <a:r>
              <a:rPr lang="tr-TR" b="1" dirty="0">
                <a:solidFill>
                  <a:schemeClr val="accent2"/>
                </a:solidFill>
              </a:rPr>
              <a:t>Faydalanabileceğiniz linkler</a:t>
            </a:r>
            <a:endParaRPr lang="tr-TR" dirty="0">
              <a:solidFill>
                <a:schemeClr val="accent2"/>
              </a:solidFill>
            </a:endParaRPr>
          </a:p>
        </p:txBody>
      </p:sp>
      <p:pic>
        <p:nvPicPr>
          <p:cNvPr id="11" name="Resim 10">
            <a:extLst>
              <a:ext uri="{FF2B5EF4-FFF2-40B4-BE49-F238E27FC236}">
                <a16:creationId xmlns:a16="http://schemas.microsoft.com/office/drawing/2014/main" id="{A1D03DC7-EF26-43DC-E49A-68EAC6CA5BFC}"/>
              </a:ext>
            </a:extLst>
          </p:cNvPr>
          <p:cNvPicPr>
            <a:picLocks noChangeAspect="1"/>
          </p:cNvPicPr>
          <p:nvPr/>
        </p:nvPicPr>
        <p:blipFill>
          <a:blip r:embed="rId10"/>
          <a:stretch>
            <a:fillRect/>
          </a:stretch>
        </p:blipFill>
        <p:spPr>
          <a:xfrm>
            <a:off x="6807091" y="1491833"/>
            <a:ext cx="4641197" cy="3486150"/>
          </a:xfrm>
          <a:prstGeom prst="rect">
            <a:avLst/>
          </a:prstGeom>
        </p:spPr>
      </p:pic>
    </p:spTree>
    <p:extLst>
      <p:ext uri="{BB962C8B-B14F-4D97-AF65-F5344CB8AC3E}">
        <p14:creationId xmlns:p14="http://schemas.microsoft.com/office/powerpoint/2010/main" val="59604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38027" y="1995960"/>
            <a:ext cx="6817850" cy="3539933"/>
          </a:xfrm>
        </p:spPr>
        <p:txBody>
          <a:bodyPr>
            <a:noAutofit/>
          </a:bodyPr>
          <a:lstStyle/>
          <a:p>
            <a:pPr marL="342900" indent="-342900" algn="just">
              <a:buAutoNum type="arabicPeriod"/>
            </a:pPr>
            <a:r>
              <a:rPr lang="tr-TR" sz="2200" dirty="0"/>
              <a:t>Davet mektubu, staj yapmak için temasa geçmiş olunan kurumun/şirketin antetli (kurum logosu ve iletişim bilgilerini içeren) kağıdına basılmış olmalıdır. </a:t>
            </a:r>
          </a:p>
          <a:p>
            <a:pPr marL="0" indent="0">
              <a:buNone/>
            </a:pPr>
            <a:endParaRPr lang="tr-TR" sz="2200" dirty="0"/>
          </a:p>
          <a:p>
            <a:pPr marL="0" indent="0" algn="just">
              <a:buNone/>
            </a:pPr>
            <a:r>
              <a:rPr lang="tr-TR" sz="2200" dirty="0"/>
              <a:t>  2. Staj davet/kabul mektubu kurum tarafından kaşe veya mühür basılmış ve adı/soyadı belirtilmiş bir kurum yetkilisi tarafından imzalanmış olmalıdır.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838200" y="365125"/>
            <a:ext cx="7563338" cy="1325563"/>
          </a:xfrm>
        </p:spPr>
        <p:txBody>
          <a:bodyPr>
            <a:normAutofit fontScale="90000"/>
          </a:bodyPr>
          <a:lstStyle/>
          <a:p>
            <a:r>
              <a:rPr lang="tr-TR" b="1" dirty="0">
                <a:solidFill>
                  <a:schemeClr val="accent2"/>
                </a:solidFill>
              </a:rPr>
              <a:t>Erasmus+ Staj Hareketliliği Davet/Kabul Mektubu Nasıl Olmalı? </a:t>
            </a:r>
            <a:endParaRPr lang="tr-TR" dirty="0">
              <a:solidFill>
                <a:schemeClr val="accent2"/>
              </a:solidFill>
            </a:endParaRPr>
          </a:p>
        </p:txBody>
      </p:sp>
      <p:pic>
        <p:nvPicPr>
          <p:cNvPr id="2" name="Resim 1">
            <a:extLst>
              <a:ext uri="{FF2B5EF4-FFF2-40B4-BE49-F238E27FC236}">
                <a16:creationId xmlns:a16="http://schemas.microsoft.com/office/drawing/2014/main" id="{238E802B-BB06-C2B5-E8C1-BC45164AA359}"/>
              </a:ext>
            </a:extLst>
          </p:cNvPr>
          <p:cNvPicPr>
            <a:picLocks noChangeAspect="1"/>
          </p:cNvPicPr>
          <p:nvPr/>
        </p:nvPicPr>
        <p:blipFill>
          <a:blip r:embed="rId4"/>
          <a:stretch>
            <a:fillRect/>
          </a:stretch>
        </p:blipFill>
        <p:spPr>
          <a:xfrm>
            <a:off x="7896372" y="1306159"/>
            <a:ext cx="3657601" cy="3861671"/>
          </a:xfrm>
          <a:prstGeom prst="rect">
            <a:avLst/>
          </a:prstGeom>
        </p:spPr>
      </p:pic>
    </p:spTree>
    <p:extLst>
      <p:ext uri="{BB962C8B-B14F-4D97-AF65-F5344CB8AC3E}">
        <p14:creationId xmlns:p14="http://schemas.microsoft.com/office/powerpoint/2010/main" val="385971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18098" y="1788766"/>
            <a:ext cx="10314025" cy="3539933"/>
          </a:xfrm>
        </p:spPr>
        <p:txBody>
          <a:bodyPr>
            <a:noAutofit/>
          </a:bodyPr>
          <a:lstStyle/>
          <a:p>
            <a:pPr marL="0" indent="0">
              <a:buNone/>
            </a:pPr>
            <a:r>
              <a:rPr lang="tr-TR" sz="2200" dirty="0"/>
              <a:t>Davet mektubunda öğrencinin, </a:t>
            </a:r>
          </a:p>
          <a:p>
            <a:pPr marL="457200" indent="-457200">
              <a:buAutoNum type="alphaLcPeriod"/>
            </a:pPr>
            <a:r>
              <a:rPr lang="tr-TR" sz="2200" dirty="0"/>
              <a:t>adı-soyadı </a:t>
            </a:r>
          </a:p>
          <a:p>
            <a:pPr marL="457200" indent="-457200">
              <a:buAutoNum type="alphaLcPeriod"/>
            </a:pPr>
            <a:r>
              <a:rPr lang="tr-TR" sz="2200" dirty="0"/>
              <a:t>İzmir Bakırçay Üniversitesi'nin hangi bölümünün öğrencisi olduğu </a:t>
            </a:r>
          </a:p>
          <a:p>
            <a:pPr marL="457200" indent="-457200">
              <a:buAutoNum type="alphaLcPeriod"/>
            </a:pPr>
            <a:r>
              <a:rPr lang="tr-TR" sz="2200" dirty="0"/>
              <a:t>hangi tarih aralığında (gün-ay-yıl belirterek) ilgili kurumda staj yapacağı (Erasmus+ staj faaliyeti 2 aydan daha kısa süreli olamaz) </a:t>
            </a:r>
          </a:p>
          <a:p>
            <a:pPr marL="457200" indent="-457200">
              <a:buAutoNum type="alphaLcPeriod"/>
            </a:pPr>
            <a:r>
              <a:rPr lang="tr-TR" sz="2200" dirty="0"/>
              <a:t>ilgili kurumda “Erasmus+ </a:t>
            </a:r>
            <a:r>
              <a:rPr lang="tr-TR" sz="2200" dirty="0" err="1"/>
              <a:t>Traineeship</a:t>
            </a:r>
            <a:r>
              <a:rPr lang="tr-TR" sz="2200" dirty="0"/>
              <a:t> </a:t>
            </a:r>
            <a:r>
              <a:rPr lang="tr-TR" sz="2200" dirty="0" err="1"/>
              <a:t>Mobility</a:t>
            </a:r>
            <a:r>
              <a:rPr lang="tr-TR" sz="2200" dirty="0"/>
              <a:t>" kapsamında staj yapacağı </a:t>
            </a:r>
          </a:p>
          <a:p>
            <a:pPr marL="457200" indent="-457200">
              <a:buAutoNum type="alphaLcPeriod"/>
            </a:pPr>
            <a:r>
              <a:rPr lang="tr-TR" sz="2200" dirty="0"/>
              <a:t>dijital becerileri geliştirmeye yönelik stajlar (</a:t>
            </a:r>
            <a:r>
              <a:rPr lang="tr-TR" sz="2200" dirty="0" err="1"/>
              <a:t>DOTs</a:t>
            </a:r>
            <a:r>
              <a:rPr lang="tr-TR" sz="2200" dirty="0"/>
              <a:t>) kapsamında ise </a:t>
            </a:r>
          </a:p>
          <a:p>
            <a:pPr marL="457200" indent="-457200">
              <a:buAutoNum type="alphaLcPeriod"/>
            </a:pPr>
            <a:r>
              <a:rPr lang="tr-TR" sz="2200" dirty="0"/>
              <a:t>söz konusu kurumun öğrenciden ne gibi görevleri yerine getirmesini beklediği ve (belli ise) hangi departmanında staj yapacağı belirtilmiş olmalıdır. </a:t>
            </a:r>
          </a:p>
          <a:p>
            <a:pPr marL="0" indent="0">
              <a:buNone/>
            </a:pPr>
            <a:endParaRPr lang="tr-TR" sz="22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p:txBody>
          <a:bodyPr/>
          <a:lstStyle/>
          <a:p>
            <a:r>
              <a:rPr lang="tr-TR" b="1" dirty="0">
                <a:solidFill>
                  <a:schemeClr val="accent2"/>
                </a:solidFill>
              </a:rPr>
              <a:t>Erasmus+ Staj Hareketliliği Davet/Kabul Mektubu Nasıl Olmalı? </a:t>
            </a:r>
            <a:endParaRPr lang="tr-TR" dirty="0">
              <a:solidFill>
                <a:schemeClr val="accent2"/>
              </a:solidFill>
            </a:endParaRPr>
          </a:p>
        </p:txBody>
      </p:sp>
    </p:spTree>
    <p:extLst>
      <p:ext uri="{BB962C8B-B14F-4D97-AF65-F5344CB8AC3E}">
        <p14:creationId xmlns:p14="http://schemas.microsoft.com/office/powerpoint/2010/main" val="155569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38027" y="152126"/>
            <a:ext cx="10515600" cy="1325563"/>
          </a:xfrm>
        </p:spPr>
        <p:txBody>
          <a:bodyPr/>
          <a:lstStyle/>
          <a:p>
            <a:r>
              <a:rPr lang="tr-TR" b="1" dirty="0">
                <a:solidFill>
                  <a:schemeClr val="accent2"/>
                </a:solidFill>
              </a:rPr>
              <a:t>Erasmus+ Staj Hareketliliği</a:t>
            </a:r>
            <a:endParaRPr lang="tr-TR" dirty="0">
              <a:solidFill>
                <a:schemeClr val="accent2"/>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7" name="Dikdörtgen 6">
            <a:extLst>
              <a:ext uri="{FF2B5EF4-FFF2-40B4-BE49-F238E27FC236}">
                <a16:creationId xmlns:a16="http://schemas.microsoft.com/office/drawing/2014/main" id="{F252E231-936F-4615-A632-AA63F3904BC6}"/>
              </a:ext>
            </a:extLst>
          </p:cNvPr>
          <p:cNvSpPr/>
          <p:nvPr/>
        </p:nvSpPr>
        <p:spPr>
          <a:xfrm>
            <a:off x="612161" y="1529681"/>
            <a:ext cx="7383523" cy="1346331"/>
          </a:xfrm>
          <a:prstGeom prst="rect">
            <a:avLst/>
          </a:prstGeom>
        </p:spPr>
        <p:txBody>
          <a:bodyPr wrap="square">
            <a:spAutoFit/>
          </a:bodyPr>
          <a:lstStyle/>
          <a:p>
            <a:pPr algn="just">
              <a:lnSpc>
                <a:spcPct val="115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Öğrenci Staj Hareketliliği faaliyeti, yükseköğretim kurumunda kayıtlı öğrencinin yurtdışındaki bir işletmede, bir araştırma enstitüsünde, bir laboratuvarda veya akademik çalışma alanıyla ilgili bir kurum veya kuruluşta staj yapmasıdır.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id="{0C259183-C9FD-E0FD-0C48-FB11E723A5BD}"/>
              </a:ext>
            </a:extLst>
          </p:cNvPr>
          <p:cNvSpPr txBox="1"/>
          <p:nvPr/>
        </p:nvSpPr>
        <p:spPr>
          <a:xfrm>
            <a:off x="612161" y="3053401"/>
            <a:ext cx="10836126" cy="1109022"/>
          </a:xfrm>
          <a:prstGeom prst="rect">
            <a:avLst/>
          </a:prstGeom>
          <a:noFill/>
        </p:spPr>
        <p:txBody>
          <a:bodyPr wrap="square">
            <a:spAutoFit/>
          </a:bodyPr>
          <a:lstStyle/>
          <a:p>
            <a:pPr algn="just">
              <a:lnSpc>
                <a:spcPct val="115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Yükseköğretim kurumunda ders takibi staj olarak kabul edilmez. Faaliyet süresi, her bir öğrenim kademesi için ayrı ayrı geçerli olmak üzere 2 ile 12 ay arasında bir süredir.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Times New Roman" panose="02020603050405020304" pitchFamily="18" charset="0"/>
                <a:ea typeface="Calibri" panose="020F0502020204030204" pitchFamily="34" charset="0"/>
              </a:rPr>
              <a:t>Faaliyet süresinin kesintisiz gerçekleştirilmesi gerekir. </a:t>
            </a:r>
            <a:endParaRPr lang="tr-TR" dirty="0"/>
          </a:p>
        </p:txBody>
      </p:sp>
      <p:sp>
        <p:nvSpPr>
          <p:cNvPr id="12" name="Metin kutusu 11">
            <a:extLst>
              <a:ext uri="{FF2B5EF4-FFF2-40B4-BE49-F238E27FC236}">
                <a16:creationId xmlns:a16="http://schemas.microsoft.com/office/drawing/2014/main" id="{5CC3316D-19B9-2A97-3EC8-A40C9AA1BC2C}"/>
              </a:ext>
            </a:extLst>
          </p:cNvPr>
          <p:cNvSpPr txBox="1"/>
          <p:nvPr/>
        </p:nvSpPr>
        <p:spPr>
          <a:xfrm>
            <a:off x="612161" y="4624408"/>
            <a:ext cx="10836126" cy="703911"/>
          </a:xfrm>
          <a:prstGeom prst="rect">
            <a:avLst/>
          </a:prstGeom>
          <a:noFill/>
        </p:spPr>
        <p:txBody>
          <a:bodyPr wrap="square">
            <a:spAutoFit/>
          </a:bodyPr>
          <a:lstStyle/>
          <a:p>
            <a:pPr indent="449580" algn="just">
              <a:lnSpc>
                <a:spcPct val="115000"/>
              </a:lnSpc>
            </a:pPr>
            <a:r>
              <a:rPr lang="tr-TR" sz="1800" dirty="0">
                <a:solidFill>
                  <a:srgbClr val="000000"/>
                </a:solidFill>
                <a:effectLst/>
                <a:latin typeface="Times New Roman" panose="02020603050405020304" pitchFamily="18" charset="0"/>
                <a:ea typeface="Calibri" panose="020F0502020204030204" pitchFamily="34" charset="0"/>
              </a:rPr>
              <a:t>UİPK Komisyonunun aldığı karar doğrultusunda hareketlilikten daha fazla öğrencinin faydalanması için staj hareketliliği </a:t>
            </a:r>
            <a:r>
              <a:rPr lang="tr-TR" sz="1800" b="1" dirty="0">
                <a:solidFill>
                  <a:srgbClr val="000000"/>
                </a:solidFill>
                <a:effectLst/>
                <a:latin typeface="Times New Roman" panose="02020603050405020304" pitchFamily="18" charset="0"/>
                <a:ea typeface="Calibri" panose="020F0502020204030204" pitchFamily="34" charset="0"/>
              </a:rPr>
              <a:t>2 ay süre ile </a:t>
            </a:r>
            <a:r>
              <a:rPr lang="tr-TR" sz="1800" b="1" dirty="0" err="1">
                <a:solidFill>
                  <a:srgbClr val="000000"/>
                </a:solidFill>
                <a:effectLst/>
                <a:latin typeface="Times New Roman" panose="02020603050405020304" pitchFamily="18" charset="0"/>
                <a:ea typeface="Calibri" panose="020F0502020204030204" pitchFamily="34" charset="0"/>
              </a:rPr>
              <a:t>hibelendirilecektir</a:t>
            </a:r>
            <a:r>
              <a:rPr lang="tr-TR" sz="1800" dirty="0">
                <a:solidFill>
                  <a:srgbClr val="000000"/>
                </a:solidFill>
                <a:effectLst/>
                <a:latin typeface="Times New Roman" panose="02020603050405020304" pitchFamily="18" charset="0"/>
                <a:ea typeface="Calibri" panose="020F0502020204030204" pitchFamily="34" charset="0"/>
              </a:rPr>
              <a:t>.</a:t>
            </a:r>
          </a:p>
        </p:txBody>
      </p:sp>
      <p:pic>
        <p:nvPicPr>
          <p:cNvPr id="13" name="Resim 12">
            <a:extLst>
              <a:ext uri="{FF2B5EF4-FFF2-40B4-BE49-F238E27FC236}">
                <a16:creationId xmlns:a16="http://schemas.microsoft.com/office/drawing/2014/main" id="{787782D9-D051-B692-184A-D902AD4CDC1F}"/>
              </a:ext>
            </a:extLst>
          </p:cNvPr>
          <p:cNvPicPr>
            <a:picLocks noChangeAspect="1"/>
          </p:cNvPicPr>
          <p:nvPr/>
        </p:nvPicPr>
        <p:blipFill>
          <a:blip r:embed="rId4"/>
          <a:stretch>
            <a:fillRect/>
          </a:stretch>
        </p:blipFill>
        <p:spPr>
          <a:xfrm>
            <a:off x="8368534" y="10260"/>
            <a:ext cx="3823466" cy="2870775"/>
          </a:xfrm>
          <a:prstGeom prst="rect">
            <a:avLst/>
          </a:prstGeom>
        </p:spPr>
      </p:pic>
    </p:spTree>
    <p:extLst>
      <p:ext uri="{BB962C8B-B14F-4D97-AF65-F5344CB8AC3E}">
        <p14:creationId xmlns:p14="http://schemas.microsoft.com/office/powerpoint/2010/main" val="318357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24312" y="1464817"/>
            <a:ext cx="10823695" cy="3925796"/>
          </a:xfrm>
        </p:spPr>
        <p:txBody>
          <a:bodyPr>
            <a:normAutofit fontScale="92500"/>
          </a:bodyPr>
          <a:lstStyle/>
          <a:p>
            <a:endParaRPr lang="tr-TR" sz="2200" dirty="0"/>
          </a:p>
          <a:p>
            <a:r>
              <a:rPr lang="tr-TR" sz="2200" dirty="0"/>
              <a:t>Kabul mektubunda </a:t>
            </a:r>
            <a:r>
              <a:rPr lang="tr-TR" sz="2200" i="1" u="sng" dirty="0"/>
              <a:t>kurum bilgileri, yer, tarih ve süre detayları </a:t>
            </a:r>
            <a:r>
              <a:rPr lang="tr-TR" sz="2200" dirty="0"/>
              <a:t>yer almalıdır. </a:t>
            </a:r>
            <a:r>
              <a:rPr lang="tr-TR" sz="2200" dirty="0">
                <a:solidFill>
                  <a:srgbClr val="FF0000"/>
                </a:solidFill>
              </a:rPr>
              <a:t>Antetli kâğıt</a:t>
            </a:r>
            <a:r>
              <a:rPr lang="tr-TR" sz="2200" dirty="0"/>
              <a:t> üzerine </a:t>
            </a:r>
            <a:r>
              <a:rPr lang="tr-TR" sz="2200" dirty="0">
                <a:solidFill>
                  <a:srgbClr val="FF0000"/>
                </a:solidFill>
              </a:rPr>
              <a:t>imzalı</a:t>
            </a:r>
            <a:r>
              <a:rPr lang="tr-TR" sz="2200" dirty="0"/>
              <a:t> ve kurum tarafından </a:t>
            </a:r>
            <a:r>
              <a:rPr lang="tr-TR" sz="2200" dirty="0">
                <a:solidFill>
                  <a:srgbClr val="FF0000"/>
                </a:solidFill>
              </a:rPr>
              <a:t>kaşelenmiş</a:t>
            </a:r>
            <a:r>
              <a:rPr lang="tr-TR" sz="2200" dirty="0"/>
              <a:t> olarak talep edilmelidir. İmzalı ve kaşeli olmayan belgeler KABUL EDİLMEYECEKTİR!!!</a:t>
            </a:r>
          </a:p>
          <a:p>
            <a:r>
              <a:rPr lang="tr-TR" sz="2200" dirty="0"/>
              <a:t>Öğrencinin staj yapacağı kurumun işletme e-posta hesabından gönderilen ve kabul mektubunu içeren maili </a:t>
            </a:r>
            <a:r>
              <a:rPr lang="tr-TR" sz="2200" dirty="0">
                <a:solidFill>
                  <a:srgbClr val="0070C0"/>
                </a:solidFill>
              </a:rPr>
              <a:t>uidpk@bakircay.edu.tr </a:t>
            </a:r>
            <a:r>
              <a:rPr lang="tr-TR" sz="2200" dirty="0"/>
              <a:t>adresine son başvuru tarihi olan </a:t>
            </a:r>
            <a:r>
              <a:rPr lang="tr-TR" sz="2200" i="1" u="sng" dirty="0"/>
              <a:t>31 Mart 2023, 23:59’a </a:t>
            </a:r>
            <a:r>
              <a:rPr lang="tr-TR" sz="2200" dirty="0"/>
              <a:t>kadar iletmesi gerekmektedir.</a:t>
            </a:r>
          </a:p>
          <a:p>
            <a:r>
              <a:rPr lang="tr-TR" sz="2200" dirty="0"/>
              <a:t>Davet mektubunuzun içeriğinden, yapacağınız stajın size öğrenim alanınızla ilgili olarak mesleki deneyim kazandıran ve mesleki uygulama içeren bir faaliyet olduğu anlaşılabilmelidir.</a:t>
            </a:r>
          </a:p>
          <a:p>
            <a:r>
              <a:rPr lang="tr-TR" sz="2400" b="0" dirty="0">
                <a:solidFill>
                  <a:schemeClr val="tx1"/>
                </a:solidFill>
                <a:effectLst/>
                <a:latin typeface="+mn-lt"/>
                <a:ea typeface="Calibri" panose="020F0502020204030204" pitchFamily="34" charset="0"/>
                <a:cs typeface="Times New Roman" panose="02020603050405020304" pitchFamily="18" charset="0"/>
              </a:rPr>
              <a:t>Dijital becerileri geliştirmeye yönelik stajlar kabul mektubunda belirtilmelidir (+5 puan)</a:t>
            </a:r>
            <a:endParaRPr lang="tr-TR" sz="2200" dirty="0"/>
          </a:p>
          <a:p>
            <a:r>
              <a:rPr lang="tr-TR" sz="2200" dirty="0" err="1">
                <a:hlinkClick r:id="rId2"/>
              </a:rPr>
              <a:t>Sample</a:t>
            </a:r>
            <a:r>
              <a:rPr lang="tr-TR" sz="2200" dirty="0">
                <a:hlinkClick r:id="rId2"/>
              </a:rPr>
              <a:t> </a:t>
            </a:r>
            <a:r>
              <a:rPr lang="tr-TR" sz="2200" dirty="0" err="1">
                <a:hlinkClick r:id="rId2"/>
              </a:rPr>
              <a:t>Acceptence</a:t>
            </a:r>
            <a:r>
              <a:rPr lang="tr-TR" sz="2200" dirty="0">
                <a:hlinkClick r:id="rId2"/>
              </a:rPr>
              <a:t> </a:t>
            </a:r>
            <a:r>
              <a:rPr lang="tr-TR" sz="2200" dirty="0" err="1">
                <a:hlinkClick r:id="rId2"/>
              </a:rPr>
              <a:t>Letter</a:t>
            </a:r>
            <a:r>
              <a:rPr lang="tr-TR" sz="2200" dirty="0">
                <a:hlinkClick r:id="rId2"/>
              </a:rPr>
              <a:t> </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24313" y="365125"/>
            <a:ext cx="10929487" cy="1325563"/>
          </a:xfrm>
        </p:spPr>
        <p:txBody>
          <a:bodyPr/>
          <a:lstStyle/>
          <a:p>
            <a:r>
              <a:rPr lang="tr-TR" b="1" dirty="0">
                <a:solidFill>
                  <a:schemeClr val="accent2"/>
                </a:solidFill>
              </a:rPr>
              <a:t>Önemli Hatırlatmalar</a:t>
            </a:r>
            <a:endParaRPr lang="tr-TR" dirty="0">
              <a:solidFill>
                <a:schemeClr val="accent2"/>
              </a:solidFill>
            </a:endParaRPr>
          </a:p>
        </p:txBody>
      </p:sp>
    </p:spTree>
    <p:extLst>
      <p:ext uri="{BB962C8B-B14F-4D97-AF65-F5344CB8AC3E}">
        <p14:creationId xmlns:p14="http://schemas.microsoft.com/office/powerpoint/2010/main" val="133341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24312" y="1464817"/>
            <a:ext cx="10823695" cy="3925796"/>
          </a:xfrm>
        </p:spPr>
        <p:txBody>
          <a:bodyPr>
            <a:normAutofit/>
          </a:bodyPr>
          <a:lstStyle/>
          <a:p>
            <a:endParaRPr lang="tr-TR" sz="2200" dirty="0"/>
          </a:p>
          <a:p>
            <a:r>
              <a:rPr lang="tr-TR" sz="2200" dirty="0"/>
              <a:t>Başvuru öncesinde İlgili Bölüm koordinatörleri ile iletişime geçme</a:t>
            </a:r>
          </a:p>
          <a:p>
            <a:r>
              <a:rPr lang="tr-TR" sz="2200" dirty="0"/>
              <a:t>Başvuru süresinin dolmasının ardından, başvuru yapan ve başvuru kriterlerini sağlayan (uygun kabul mektubu yükleyen ve başvurduğu birime kontenjan tahsis edilen) öğrencilerin kabul mektupları, Uluslararası İlişkiler ve Değişim Programları Koordinatörlüğü tarafından ilgili Enstitü/Fakülte/Meslek Yüksekokullarına iletilerek ilgili Komisyonlarında görüşülmesi ve kabul mektuplarının içeriğinin öğrencinin öğrenim gördüğü branş ile akademik uygunluğuna dair resmi onay yazısı istenecektir.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24313" y="365125"/>
            <a:ext cx="10929487" cy="1325563"/>
          </a:xfrm>
        </p:spPr>
        <p:txBody>
          <a:bodyPr/>
          <a:lstStyle/>
          <a:p>
            <a:r>
              <a:rPr lang="tr-TR" b="1" dirty="0">
                <a:solidFill>
                  <a:schemeClr val="accent2"/>
                </a:solidFill>
              </a:rPr>
              <a:t>Uygunluk kontrolü</a:t>
            </a:r>
            <a:endParaRPr lang="tr-TR" dirty="0">
              <a:solidFill>
                <a:schemeClr val="accent2"/>
              </a:solidFill>
            </a:endParaRPr>
          </a:p>
        </p:txBody>
      </p:sp>
    </p:spTree>
    <p:extLst>
      <p:ext uri="{BB962C8B-B14F-4D97-AF65-F5344CB8AC3E}">
        <p14:creationId xmlns:p14="http://schemas.microsoft.com/office/powerpoint/2010/main" val="17447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24312" y="1209972"/>
            <a:ext cx="10823695" cy="4482634"/>
          </a:xfrm>
        </p:spPr>
        <p:txBody>
          <a:bodyPr>
            <a:normAutofit fontScale="92500" lnSpcReduction="10000"/>
          </a:bodyPr>
          <a:lstStyle/>
          <a:p>
            <a:pPr marL="457200" indent="-457200">
              <a:buAutoNum type="arabicPeriod"/>
            </a:pPr>
            <a:r>
              <a:rPr lang="tr-TR" sz="2200" dirty="0"/>
              <a:t>Staj yeri olarak belirlediğiniz kurumda işveren tarafından belirtilen ihtiyaçlar nelerdir?</a:t>
            </a:r>
          </a:p>
          <a:p>
            <a:pPr marL="457200" indent="-457200">
              <a:buAutoNum type="arabicPeriod"/>
            </a:pPr>
            <a:r>
              <a:rPr lang="tr-TR" sz="2200" dirty="0"/>
              <a:t>En çok hangi yetenekleriniz, bilginiz ve tecrübeleriniz hedeflediğiniz staj yerine kabul edilmenizde size avantaj sağlayacaktır? </a:t>
            </a:r>
          </a:p>
          <a:p>
            <a:pPr marL="457200" indent="-457200">
              <a:buAutoNum type="arabicPeriod"/>
            </a:pPr>
            <a:r>
              <a:rPr lang="tr-TR" sz="2200" dirty="0"/>
              <a:t>Hangi özelliklerinizi ön plana çıkaracaksınız? Eğer bir staj ilanına başvuruyorsanız, ilanda belirtilen özellikler ile ilişkilendirilebilecek özelliklerinizi ön plana çıkarın.</a:t>
            </a:r>
          </a:p>
          <a:p>
            <a:pPr marL="457200" indent="-457200">
              <a:buAutoNum type="arabicPeriod"/>
            </a:pPr>
            <a:r>
              <a:rPr lang="tr-TR" sz="2200" dirty="0"/>
              <a:t>Hangi tecrübe ve geçmiş başarılarınız başvurduğunuz pozisyonla ilişkilendirilebilir?</a:t>
            </a:r>
          </a:p>
          <a:p>
            <a:pPr marL="457200" indent="-457200">
              <a:buAutoNum type="arabicPeriod"/>
            </a:pPr>
            <a:r>
              <a:rPr lang="tr-TR" sz="2200" dirty="0"/>
              <a:t>Neden bu kurumda çalışmak istiyorsunuz? </a:t>
            </a:r>
          </a:p>
          <a:p>
            <a:pPr marL="457200" indent="-457200">
              <a:buAutoNum type="arabicPeriod"/>
            </a:pPr>
            <a:r>
              <a:rPr lang="tr-TR" sz="2200" dirty="0"/>
              <a:t>Kurum hakkında bilgileriniz nelerdir? Kurumun vizyonlarını, misyonlarını, organizasyonel kültürlerini, hedeflerini ve felsefelerini kendi değerleriniz, geçmiş tecrübeleriniz ve hedefleriniz ile nasıl ilişkilendirebilirsiniz?</a:t>
            </a:r>
          </a:p>
          <a:p>
            <a:pPr marL="457200" indent="-457200">
              <a:buAutoNum type="arabicPeriod"/>
            </a:pPr>
            <a:r>
              <a:rPr lang="tr-TR" sz="2200" dirty="0" err="1">
                <a:hlinkClick r:id="rId2"/>
              </a:rPr>
              <a:t>Sample</a:t>
            </a:r>
            <a:r>
              <a:rPr lang="tr-TR" sz="2200" dirty="0">
                <a:hlinkClick r:id="rId2"/>
              </a:rPr>
              <a:t> </a:t>
            </a:r>
            <a:r>
              <a:rPr lang="tr-TR" sz="2200" dirty="0" err="1">
                <a:hlinkClick r:id="rId2"/>
              </a:rPr>
              <a:t>Motivation</a:t>
            </a:r>
            <a:r>
              <a:rPr lang="tr-TR" sz="2200" dirty="0">
                <a:hlinkClick r:id="rId2"/>
              </a:rPr>
              <a:t> </a:t>
            </a:r>
            <a:r>
              <a:rPr lang="tr-TR" sz="2200" dirty="0" err="1">
                <a:hlinkClick r:id="rId2"/>
              </a:rPr>
              <a:t>Letter</a:t>
            </a:r>
            <a:endParaRPr lang="tr-TR" sz="2200" dirty="0"/>
          </a:p>
          <a:p>
            <a:pPr marL="0" indent="0">
              <a:buNone/>
            </a:pPr>
            <a:endParaRPr lang="tr-TR" sz="2200" dirty="0"/>
          </a:p>
          <a:p>
            <a:pPr marL="0" indent="0">
              <a:buNone/>
            </a:pPr>
            <a:r>
              <a:rPr lang="tr-TR" sz="2200" dirty="0">
                <a:solidFill>
                  <a:schemeClr val="accent2">
                    <a:lumMod val="75000"/>
                  </a:schemeClr>
                </a:solidFill>
              </a:rPr>
              <a:t>*Ön Mektubunuzu desteklemek amacıyla Referans Mektubu kullanabilirsiniz. </a:t>
            </a:r>
            <a:endParaRPr lang="tr-TR" dirty="0">
              <a:solidFill>
                <a:schemeClr val="accent2">
                  <a:lumMod val="75000"/>
                </a:schemeClr>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424312" y="0"/>
            <a:ext cx="10929487" cy="1325563"/>
          </a:xfrm>
        </p:spPr>
        <p:txBody>
          <a:bodyPr/>
          <a:lstStyle/>
          <a:p>
            <a:r>
              <a:rPr lang="tr-TR" b="1" dirty="0">
                <a:solidFill>
                  <a:schemeClr val="accent2"/>
                </a:solidFill>
              </a:rPr>
              <a:t>Ön Mektup/</a:t>
            </a:r>
            <a:r>
              <a:rPr lang="tr-TR" b="1" dirty="0" err="1">
                <a:solidFill>
                  <a:schemeClr val="accent2"/>
                </a:solidFill>
              </a:rPr>
              <a:t>Motivation</a:t>
            </a:r>
            <a:r>
              <a:rPr lang="tr-TR" b="1" dirty="0">
                <a:solidFill>
                  <a:schemeClr val="accent2"/>
                </a:solidFill>
              </a:rPr>
              <a:t> </a:t>
            </a:r>
            <a:r>
              <a:rPr lang="tr-TR" b="1" dirty="0" err="1">
                <a:solidFill>
                  <a:schemeClr val="accent2"/>
                </a:solidFill>
              </a:rPr>
              <a:t>Letter</a:t>
            </a:r>
            <a:endParaRPr lang="tr-TR" dirty="0">
              <a:solidFill>
                <a:schemeClr val="accent2"/>
              </a:solidFill>
            </a:endParaRPr>
          </a:p>
        </p:txBody>
      </p:sp>
    </p:spTree>
    <p:extLst>
      <p:ext uri="{BB962C8B-B14F-4D97-AF65-F5344CB8AC3E}">
        <p14:creationId xmlns:p14="http://schemas.microsoft.com/office/powerpoint/2010/main" val="146663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638027" y="927100"/>
            <a:ext cx="10690374" cy="4114800"/>
          </a:xfrm>
        </p:spPr>
        <p:txBody>
          <a:bodyPr>
            <a:normAutofit/>
          </a:bodyPr>
          <a:lstStyle/>
          <a:p>
            <a:pPr algn="ctr"/>
            <a:r>
              <a:rPr lang="tr-TR" sz="3600" b="1" dirty="0">
                <a:solidFill>
                  <a:srgbClr val="C00000"/>
                </a:solidFill>
              </a:rPr>
              <a:t>ULUSLARARASI İLİŞKİLER VE DEĞİŞİM PROGRAMLARI KOORDİNATÖRLÜĞÜ</a:t>
            </a:r>
            <a:br>
              <a:rPr lang="tr-TR" sz="3600" b="1" dirty="0"/>
            </a:br>
            <a:br>
              <a:rPr lang="tr-TR" dirty="0"/>
            </a:br>
            <a:r>
              <a:rPr lang="tr-TR" b="1" dirty="0"/>
              <a:t>uik.bakircay.edu.tr</a:t>
            </a:r>
            <a:br>
              <a:rPr lang="tr-TR" dirty="0"/>
            </a:br>
            <a:r>
              <a:rPr lang="tr-TR" b="1" dirty="0">
                <a:hlinkClick r:id="rId4">
                  <a:extLst>
                    <a:ext uri="{A12FA001-AC4F-418D-AE19-62706E023703}">
                      <ahyp:hlinkClr xmlns:ahyp="http://schemas.microsoft.com/office/drawing/2018/hyperlinkcolor" val="tx"/>
                    </a:ext>
                  </a:extLst>
                </a:hlinkClick>
              </a:rPr>
              <a:t>uidpk@bakircay.edu.tr</a:t>
            </a:r>
            <a:br>
              <a:rPr lang="tr-TR" b="1" dirty="0"/>
            </a:br>
            <a:endParaRPr lang="tr-TR" dirty="0"/>
          </a:p>
        </p:txBody>
      </p:sp>
    </p:spTree>
    <p:extLst>
      <p:ext uri="{BB962C8B-B14F-4D97-AF65-F5344CB8AC3E}">
        <p14:creationId xmlns:p14="http://schemas.microsoft.com/office/powerpoint/2010/main" val="190958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8" y="0"/>
            <a:ext cx="12206998" cy="4962144"/>
          </a:xfrm>
          <a:prstGeom prst="rect">
            <a:avLst/>
          </a:prstGeom>
        </p:spPr>
      </p:pic>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952358" y="5398008"/>
            <a:ext cx="2272285" cy="471288"/>
          </a:xfrm>
          <a:prstGeom prst="rect">
            <a:avLst/>
          </a:prstGeom>
        </p:spPr>
      </p:pic>
      <p:sp>
        <p:nvSpPr>
          <p:cNvPr id="8" name="Dikdörtgen 7"/>
          <p:cNvSpPr/>
          <p:nvPr/>
        </p:nvSpPr>
        <p:spPr>
          <a:xfrm>
            <a:off x="3352800" y="5869296"/>
            <a:ext cx="6096000" cy="685059"/>
          </a:xfrm>
          <a:prstGeom prst="rect">
            <a:avLst/>
          </a:prstGeom>
        </p:spPr>
        <p:txBody>
          <a:bodyPr>
            <a:spAutoFit/>
          </a:bodyPr>
          <a:lstStyle/>
          <a:p>
            <a:pPr algn="ctr">
              <a:lnSpc>
                <a:spcPct val="107000"/>
              </a:lnSpc>
              <a:spcAft>
                <a:spcPts val="0"/>
              </a:spcAft>
            </a:pP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İzmir </a:t>
            </a:r>
            <a:r>
              <a:rPr lang="tr-TR" dirty="0" err="1">
                <a:solidFill>
                  <a:srgbClr val="76777A"/>
                </a:solidFill>
                <a:latin typeface="Calibri" panose="020F0502020204030204" pitchFamily="34" charset="0"/>
                <a:ea typeface="Calibri" panose="020F0502020204030204" pitchFamily="34" charset="0"/>
                <a:cs typeface="Times New Roman" panose="02020603050405020304" pitchFamily="18" charset="0"/>
              </a:rPr>
              <a:t>Bakırçay</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 Üniversitesi Seyrek, Menemen, İzmir, Türkiye</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u="sng" dirty="0">
                <a:solidFill>
                  <a:srgbClr val="5B9BD5"/>
                </a:solidFill>
                <a:latin typeface="Calibri" panose="020F0502020204030204" pitchFamily="34" charset="0"/>
                <a:ea typeface="Calibri" panose="020F0502020204030204" pitchFamily="34" charset="0"/>
                <a:cs typeface="Times New Roman" panose="02020603050405020304" pitchFamily="18" charset="0"/>
              </a:rPr>
              <a:t>+90 232 493 00 00 </a:t>
            </a:r>
            <a:r>
              <a:rPr lang="tr-TR" dirty="0">
                <a:solidFill>
                  <a:srgbClr val="76777A"/>
                </a:solidFill>
                <a:latin typeface="Calibri" panose="020F0502020204030204" pitchFamily="34" charset="0"/>
                <a:ea typeface="Calibri" panose="020F0502020204030204" pitchFamily="34" charset="0"/>
                <a:cs typeface="Times New Roman" panose="02020603050405020304" pitchFamily="18" charset="0"/>
              </a:rPr>
              <a:t>I </a:t>
            </a:r>
            <a:r>
              <a:rPr lang="tr-TR"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www.bakircay.edu.tr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8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38027" y="254113"/>
            <a:ext cx="10515600" cy="1325563"/>
          </a:xfrm>
        </p:spPr>
        <p:txBody>
          <a:bodyPr/>
          <a:lstStyle/>
          <a:p>
            <a:r>
              <a:rPr lang="tr-TR" b="1" dirty="0">
                <a:solidFill>
                  <a:schemeClr val="accent2"/>
                </a:solidFill>
              </a:rPr>
              <a:t>Erasmus+ Staj Hareketliliği</a:t>
            </a:r>
            <a:endParaRPr lang="tr-TR" dirty="0">
              <a:solidFill>
                <a:schemeClr val="accent2"/>
              </a:solidFill>
            </a:endParaRPr>
          </a:p>
        </p:txBody>
      </p:sp>
      <p:sp>
        <p:nvSpPr>
          <p:cNvPr id="3" name="İçerik Yer Tutucusu 2"/>
          <p:cNvSpPr>
            <a:spLocks noGrp="1"/>
          </p:cNvSpPr>
          <p:nvPr>
            <p:ph idx="1"/>
          </p:nvPr>
        </p:nvSpPr>
        <p:spPr>
          <a:xfrm>
            <a:off x="638027" y="1666432"/>
            <a:ext cx="8314588" cy="3958763"/>
          </a:xfrm>
        </p:spPr>
        <p:txBody>
          <a:bodyPr>
            <a:normAutofit/>
          </a:bodyPr>
          <a:lstStyle/>
          <a:p>
            <a:r>
              <a:rPr lang="tr-TR" sz="2000" dirty="0">
                <a:latin typeface="Times New Roman" panose="02020603050405020304" pitchFamily="18" charset="0"/>
                <a:cs typeface="Times New Roman" panose="02020603050405020304" pitchFamily="18" charset="0"/>
              </a:rPr>
              <a:t>Staj faaliyeti için önceden hazırlanmış bir kurumlararası anlaşma olması şartı yoktur. Staj faaliyetine başvuracak öğrencilerin staj yapacakları kurumu kendilerinin bulmaları gerekmektedir. </a:t>
            </a:r>
          </a:p>
          <a:p>
            <a:pPr marL="0" indent="0">
              <a:buNone/>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4" name="Metin kutusu 3">
            <a:extLst>
              <a:ext uri="{FF2B5EF4-FFF2-40B4-BE49-F238E27FC236}">
                <a16:creationId xmlns:a16="http://schemas.microsoft.com/office/drawing/2014/main" id="{B3192951-EB32-897C-67CA-754DB6E651F3}"/>
              </a:ext>
            </a:extLst>
          </p:cNvPr>
          <p:cNvSpPr txBox="1"/>
          <p:nvPr/>
        </p:nvSpPr>
        <p:spPr>
          <a:xfrm>
            <a:off x="717848" y="3645813"/>
            <a:ext cx="10836125" cy="709233"/>
          </a:xfrm>
          <a:prstGeom prst="rect">
            <a:avLst/>
          </a:prstGeom>
          <a:noFill/>
        </p:spPr>
        <p:txBody>
          <a:bodyPr wrap="square">
            <a:spAutoFit/>
          </a:bodyPr>
          <a:lstStyle/>
          <a:p>
            <a:pPr algn="just">
              <a:lnSpc>
                <a:spcPct val="115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2021 Proje Dönemi Erasmus+ Staj Hareketliliği faaliyeti, 1 Haziran 2023- 01 Ekim 2023 tarihleri arasında gerçekleşmektedir. Faaliyetin 01 Ekim 2023 tarihinden önce mutlaka tamamlanması gerekmektedir.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F0AA172E-DF3E-60B1-08FF-BA4144E2FC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1448" y="188216"/>
            <a:ext cx="2974428" cy="332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7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38027" y="254113"/>
            <a:ext cx="10515600" cy="1325563"/>
          </a:xfrm>
        </p:spPr>
        <p:txBody>
          <a:bodyPr/>
          <a:lstStyle/>
          <a:p>
            <a:r>
              <a:rPr lang="tr-TR" b="1" dirty="0">
                <a:solidFill>
                  <a:schemeClr val="accent2"/>
                </a:solidFill>
              </a:rPr>
              <a:t>Erasmus+ Staj Yapılabilecek Kurumlar</a:t>
            </a:r>
            <a:endParaRPr lang="tr-TR" dirty="0">
              <a:solidFill>
                <a:schemeClr val="accent2"/>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İçerik Yer Tutucusu 8">
            <a:extLst>
              <a:ext uri="{FF2B5EF4-FFF2-40B4-BE49-F238E27FC236}">
                <a16:creationId xmlns:a16="http://schemas.microsoft.com/office/drawing/2014/main" id="{C2518D52-BD60-C05D-EEBF-E7ABCC2511D9}"/>
              </a:ext>
            </a:extLst>
          </p:cNvPr>
          <p:cNvSpPr>
            <a:spLocks noGrp="1"/>
          </p:cNvSpPr>
          <p:nvPr>
            <p:ph idx="1"/>
          </p:nvPr>
        </p:nvSpPr>
        <p:spPr>
          <a:xfrm>
            <a:off x="359735" y="1503669"/>
            <a:ext cx="11472530" cy="4670267"/>
          </a:xfrm>
        </p:spPr>
        <p:txBody>
          <a:bodyPr>
            <a:normAutofit fontScale="55000" lnSpcReduction="20000"/>
          </a:bodyPr>
          <a:lstStyle/>
          <a:p>
            <a:r>
              <a:rPr lang="tr-TR" sz="2800" b="0" i="0" u="none" strike="noStrike" baseline="0" dirty="0">
                <a:solidFill>
                  <a:srgbClr val="000000"/>
                </a:solidFill>
                <a:latin typeface="Times New Roman" panose="02020603050405020304" pitchFamily="18" charset="0"/>
              </a:rPr>
              <a:t>Staj faaliyeti gerçekleştirilebilecek ülkelerden birinde yerleşik, emek piyasasında ya da eğitim, öğretim, gençlik, araştırma ve geliştirme alanında herhangi bir kamu ya da özel sektör kuruluşu staj yeri olabilir. Sınırlandırıcı bir liste olmamakla birlikte aşağıdaki kuruluşlar uygun staj yeri örneği olarak sayılabilir: </a:t>
            </a:r>
          </a:p>
          <a:p>
            <a:endParaRPr lang="tr-TR" sz="2800" b="0" i="0" u="none" strike="noStrike" baseline="0" dirty="0">
              <a:solidFill>
                <a:srgbClr val="000000"/>
              </a:solidFill>
              <a:latin typeface="Times New Roman" panose="02020603050405020304" pitchFamily="18" charset="0"/>
            </a:endParaRPr>
          </a:p>
          <a:p>
            <a:r>
              <a:rPr lang="tr-TR" sz="2800" b="0" i="0" u="none" strike="noStrike" baseline="0" dirty="0">
                <a:solidFill>
                  <a:srgbClr val="000000"/>
                </a:solidFill>
                <a:latin typeface="Times New Roman" panose="02020603050405020304" pitchFamily="18" charset="0"/>
              </a:rPr>
              <a:t>- bir kamu ya da özel sektöre ait küçük, ortak veya büyük ölçekli işletmeler </a:t>
            </a:r>
          </a:p>
          <a:p>
            <a:r>
              <a:rPr lang="tr-TR" sz="2800" b="0" i="0" u="none" strike="noStrike" baseline="0" dirty="0">
                <a:solidFill>
                  <a:srgbClr val="000000"/>
                </a:solidFill>
                <a:latin typeface="Times New Roman" panose="02020603050405020304" pitchFamily="18" charset="0"/>
              </a:rPr>
              <a:t>- yerel, bölgesel ya da ulusal kamu kurumları </a:t>
            </a:r>
          </a:p>
          <a:p>
            <a:r>
              <a:rPr lang="tr-TR" sz="2800" b="0" i="0" u="none" strike="noStrike" baseline="0" dirty="0">
                <a:solidFill>
                  <a:srgbClr val="000000"/>
                </a:solidFill>
                <a:latin typeface="Times New Roman" panose="02020603050405020304" pitchFamily="18" charset="0"/>
              </a:rPr>
              <a:t>- gönderen ülkenin yurtdışındaki büyükelçilikleri veya konsoloslukları </a:t>
            </a:r>
          </a:p>
          <a:p>
            <a:r>
              <a:rPr lang="tr-TR" sz="2800" b="0" i="0" u="none" strike="noStrike" baseline="0" dirty="0">
                <a:solidFill>
                  <a:srgbClr val="000000"/>
                </a:solidFill>
                <a:latin typeface="Times New Roman" panose="02020603050405020304" pitchFamily="18" charset="0"/>
              </a:rPr>
              <a:t>- ticaret odaları, esnaf-zanaatkâr birlikleri, borsalar ve sendika gibi iş dünyasına ait her türlü oluşum/birlik </a:t>
            </a:r>
          </a:p>
          <a:p>
            <a:r>
              <a:rPr lang="tr-TR" sz="2800" b="0" i="0" u="none" strike="noStrike" baseline="0" dirty="0">
                <a:solidFill>
                  <a:srgbClr val="000000"/>
                </a:solidFill>
                <a:latin typeface="Times New Roman" panose="02020603050405020304" pitchFamily="18" charset="0"/>
              </a:rPr>
              <a:t>- araştırma enstitüleri </a:t>
            </a:r>
          </a:p>
          <a:p>
            <a:r>
              <a:rPr lang="tr-TR" sz="2800" b="0" i="0" u="none" strike="noStrike" baseline="0" dirty="0">
                <a:solidFill>
                  <a:srgbClr val="000000"/>
                </a:solidFill>
                <a:latin typeface="Times New Roman" panose="02020603050405020304" pitchFamily="18" charset="0"/>
              </a:rPr>
              <a:t>- vakıflar </a:t>
            </a:r>
          </a:p>
          <a:p>
            <a:r>
              <a:rPr lang="tr-TR" sz="2800" b="0" i="0" u="none" strike="noStrike" baseline="0" dirty="0">
                <a:solidFill>
                  <a:srgbClr val="000000"/>
                </a:solidFill>
                <a:latin typeface="Times New Roman" panose="02020603050405020304" pitchFamily="18" charset="0"/>
              </a:rPr>
              <a:t>- okul/enstitü/eğitim merkezi (mesleki eğitim veya yetişkin eğitim dâhil olmak üzere okul öncesinden lise eğitimine kadar her türlü eğitim kurumu olabilir) </a:t>
            </a:r>
          </a:p>
          <a:p>
            <a:r>
              <a:rPr lang="tr-TR" sz="2800" b="0" i="0" u="none" strike="noStrike" baseline="0" dirty="0">
                <a:solidFill>
                  <a:srgbClr val="000000"/>
                </a:solidFill>
                <a:latin typeface="Times New Roman" panose="02020603050405020304" pitchFamily="18" charset="0"/>
              </a:rPr>
              <a:t>- kar amacı gütmeyen kurumlar, dernekler, STK’lar </a:t>
            </a:r>
          </a:p>
          <a:p>
            <a:r>
              <a:rPr lang="tr-TR" sz="2800" b="0" i="0" u="none" strike="noStrike" baseline="0" dirty="0">
                <a:solidFill>
                  <a:srgbClr val="000000"/>
                </a:solidFill>
                <a:latin typeface="Times New Roman" panose="02020603050405020304" pitchFamily="18" charset="0"/>
              </a:rPr>
              <a:t>- kariyer planlama, profesyonel danışmanlık ve bilgilendirme hizmeti sunan kurumlar </a:t>
            </a:r>
          </a:p>
          <a:p>
            <a:r>
              <a:rPr lang="tr-TR" sz="2800" b="0" i="0" u="none" strike="noStrike" baseline="0" dirty="0">
                <a:solidFill>
                  <a:srgbClr val="000000"/>
                </a:solidFill>
                <a:latin typeface="Times New Roman" panose="02020603050405020304" pitchFamily="18" charset="0"/>
              </a:rPr>
              <a:t>- yükseköğretim kurumları (Program ülkelerinde yer alan yükseköğretim kurumları ECHE sahibi olmalı, ortak ülkelerdeki yükseköğretim kurumları kendi ulusal mevzuatları uyarınca yetkili bir merci tarafından tanınmış ve staj faaliyetinden önce gönderen kurumla ikili kurumlararası anlaşma imzalamış olmalı)</a:t>
            </a:r>
            <a:endParaRPr lang="tr-TR" dirty="0"/>
          </a:p>
        </p:txBody>
      </p:sp>
    </p:spTree>
    <p:extLst>
      <p:ext uri="{BB962C8B-B14F-4D97-AF65-F5344CB8AC3E}">
        <p14:creationId xmlns:p14="http://schemas.microsoft.com/office/powerpoint/2010/main" val="267476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38027" y="254113"/>
            <a:ext cx="10515600" cy="1325563"/>
          </a:xfrm>
        </p:spPr>
        <p:txBody>
          <a:bodyPr/>
          <a:lstStyle/>
          <a:p>
            <a:r>
              <a:rPr lang="tr-TR" b="1" dirty="0">
                <a:solidFill>
                  <a:schemeClr val="accent2"/>
                </a:solidFill>
              </a:rPr>
              <a:t>Uygun olmayan yerler</a:t>
            </a:r>
            <a:endParaRPr lang="tr-TR" dirty="0">
              <a:solidFill>
                <a:schemeClr val="accent2"/>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9" name="İçerik Yer Tutucusu 8">
            <a:extLst>
              <a:ext uri="{FF2B5EF4-FFF2-40B4-BE49-F238E27FC236}">
                <a16:creationId xmlns:a16="http://schemas.microsoft.com/office/drawing/2014/main" id="{C2518D52-BD60-C05D-EEBF-E7ABCC2511D9}"/>
              </a:ext>
            </a:extLst>
          </p:cNvPr>
          <p:cNvSpPr>
            <a:spLocks noGrp="1"/>
          </p:cNvSpPr>
          <p:nvPr>
            <p:ph idx="1"/>
          </p:nvPr>
        </p:nvSpPr>
        <p:spPr>
          <a:xfrm>
            <a:off x="359735" y="1503669"/>
            <a:ext cx="11472530" cy="4670267"/>
          </a:xfrm>
        </p:spPr>
        <p:txBody>
          <a:bodyPr>
            <a:normAutofit/>
          </a:bodyPr>
          <a:lstStyle/>
          <a:p>
            <a:r>
              <a:rPr lang="tr-TR" sz="1800" b="0" i="0" u="none" strike="noStrike" baseline="0" dirty="0">
                <a:solidFill>
                  <a:srgbClr val="000000"/>
                </a:solidFill>
                <a:latin typeface="Times New Roman" panose="02020603050405020304" pitchFamily="18" charset="0"/>
              </a:rPr>
              <a:t>Aşağıdaki kuruluşlar Erasmus+ kapsamında yükseköğretim staj faaliyeti için uygun değildir: </a:t>
            </a:r>
          </a:p>
          <a:p>
            <a:r>
              <a:rPr lang="tr-TR" sz="1800" b="0" i="0" u="none" strike="noStrike" baseline="0" dirty="0">
                <a:solidFill>
                  <a:srgbClr val="000000"/>
                </a:solidFill>
                <a:latin typeface="Times New Roman" panose="02020603050405020304" pitchFamily="18" charset="0"/>
              </a:rPr>
              <a:t>- Avrupa Birliği kurumları ve AB ajansları (bk. </a:t>
            </a:r>
            <a:r>
              <a:rPr lang="tr-TR" sz="1800" b="0" i="0" u="none" strike="noStrike" baseline="0" dirty="0">
                <a:solidFill>
                  <a:srgbClr val="0000FF"/>
                </a:solidFill>
                <a:latin typeface="Times New Roman" panose="02020603050405020304" pitchFamily="18" charset="0"/>
              </a:rPr>
              <a:t>https://europa.eu/european-union/about-eu/institutions-bodies_en </a:t>
            </a:r>
            <a:r>
              <a:rPr lang="tr-TR" sz="1800" b="0" i="0" u="none" strike="noStrike" baseline="0" dirty="0">
                <a:solidFill>
                  <a:srgbClr val="000000"/>
                </a:solidFill>
                <a:latin typeface="Times New Roman" panose="02020603050405020304" pitchFamily="18" charset="0"/>
              </a:rPr>
              <a:t>) </a:t>
            </a:r>
          </a:p>
          <a:p>
            <a:r>
              <a:rPr lang="tr-TR" sz="1800" b="0" i="0" u="none" strike="noStrike" baseline="0" dirty="0">
                <a:solidFill>
                  <a:srgbClr val="000000"/>
                </a:solidFill>
                <a:latin typeface="Times New Roman" panose="02020603050405020304" pitchFamily="18" charset="0"/>
              </a:rPr>
              <a:t>- AB programlarını yürüten Ulusal Ajans vb. kuruluşlar. </a:t>
            </a:r>
            <a:endParaRPr lang="tr-TR" dirty="0"/>
          </a:p>
        </p:txBody>
      </p:sp>
    </p:spTree>
    <p:extLst>
      <p:ext uri="{BB962C8B-B14F-4D97-AF65-F5344CB8AC3E}">
        <p14:creationId xmlns:p14="http://schemas.microsoft.com/office/powerpoint/2010/main" val="270974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251460" y="32564"/>
            <a:ext cx="10988040" cy="1325563"/>
          </a:xfrm>
        </p:spPr>
        <p:txBody>
          <a:bodyPr>
            <a:normAutofit/>
          </a:bodyPr>
          <a:lstStyle/>
          <a:p>
            <a:r>
              <a:rPr lang="tr-TR" sz="3200" b="1" dirty="0">
                <a:solidFill>
                  <a:schemeClr val="accent2"/>
                </a:solidFill>
              </a:rPr>
              <a:t>Erasmus+ Staj Hareketliliğinden Kimler Faydalanabilir?</a:t>
            </a:r>
          </a:p>
        </p:txBody>
      </p:sp>
      <p:sp>
        <p:nvSpPr>
          <p:cNvPr id="3" name="İçerik Yer Tutucusu 2"/>
          <p:cNvSpPr>
            <a:spLocks noGrp="1"/>
          </p:cNvSpPr>
          <p:nvPr>
            <p:ph idx="1"/>
          </p:nvPr>
        </p:nvSpPr>
        <p:spPr>
          <a:xfrm>
            <a:off x="251460" y="1288973"/>
            <a:ext cx="11305540" cy="4249466"/>
          </a:xfrm>
        </p:spPr>
        <p:txBody>
          <a:bodyPr>
            <a:normAutofit fontScale="85000" lnSpcReduction="20000"/>
          </a:bodyPr>
          <a:lstStyle/>
          <a:p>
            <a:pPr marL="0" indent="0">
              <a:buNone/>
            </a:pPr>
            <a:r>
              <a:rPr lang="tr-TR" dirty="0"/>
              <a:t>Erasmus+ programına başvuracak öğrencilerin aşağıdaki şartları sağlaması gerekir:</a:t>
            </a:r>
          </a:p>
          <a:p>
            <a:pPr lvl="0"/>
            <a:r>
              <a:rPr lang="tr-TR" dirty="0"/>
              <a:t>Üniversitede kayıtlı öğrenci olması,</a:t>
            </a:r>
          </a:p>
          <a:p>
            <a:pPr lvl="0"/>
            <a:r>
              <a:rPr lang="tr-TR" dirty="0"/>
              <a:t>UİDPK Komisyonu kararına göre lisans öğrencileri en erken </a:t>
            </a:r>
            <a:r>
              <a:rPr lang="tr-TR" b="1" u="sng" dirty="0"/>
              <a:t>2. SINIFTAN</a:t>
            </a:r>
            <a:r>
              <a:rPr lang="tr-TR" dirty="0"/>
              <a:t> itibaren staj hareketliliğine başvurabilirler.</a:t>
            </a:r>
          </a:p>
          <a:p>
            <a:r>
              <a:rPr lang="tr-TR" dirty="0"/>
              <a:t>UİDPK Komisyon kararına göre mezun öğrenciler başvuru yapamazlar.*</a:t>
            </a:r>
          </a:p>
          <a:p>
            <a:pPr lvl="0"/>
            <a:r>
              <a:rPr lang="tr-TR" dirty="0"/>
              <a:t>Lisans ve </a:t>
            </a:r>
            <a:r>
              <a:rPr lang="tr-TR" dirty="0" err="1"/>
              <a:t>önlisans</a:t>
            </a:r>
            <a:r>
              <a:rPr lang="tr-TR" dirty="0"/>
              <a:t> öğrencilerinin programa başvurdukları son yarıyılda genel not ortalamasının en az 2.20/4.00, lisansüstü öğrencilerinin ise en az 2.50/4.00 olması,</a:t>
            </a:r>
          </a:p>
          <a:p>
            <a:pPr lvl="0"/>
            <a:r>
              <a:rPr lang="tr-TR" dirty="0"/>
              <a:t>İzmir Bakırçay Üniversitesi Yabancı Diller Yüksekokulu tarafından yapılacak olan İngilizce sınavından veya ÖSYM tarafından eşdeğerliliği kabul edilen ve 4 dil becerisini ölçen (ör. TOEFL IBT) bir sınavdan en az 60 puan alması,</a:t>
            </a:r>
          </a:p>
          <a:p>
            <a:r>
              <a:rPr lang="tr-TR" dirty="0"/>
              <a:t>Staj ilanında yer alan takvimde belirtilen son başvuru tarihine kadar, staj yapılacak kurum ya da kuruluşlardan </a:t>
            </a:r>
            <a:r>
              <a:rPr lang="tr-TR" b="1" dirty="0"/>
              <a:t>kabul mektubu alınmış</a:t>
            </a:r>
            <a:r>
              <a:rPr lang="tr-TR" dirty="0"/>
              <a:t> ve başvuru süreleri dâhilinde başvuru sistemine yüklenmiş olması. </a:t>
            </a:r>
          </a:p>
          <a:p>
            <a:pPr lvl="0"/>
            <a:endParaRPr lang="tr-TR" dirty="0"/>
          </a:p>
          <a:p>
            <a:pPr marL="0" indent="0">
              <a:buNone/>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Tree>
    <p:extLst>
      <p:ext uri="{BB962C8B-B14F-4D97-AF65-F5344CB8AC3E}">
        <p14:creationId xmlns:p14="http://schemas.microsoft.com/office/powerpoint/2010/main" val="58173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0" y="-21301"/>
            <a:ext cx="10988040" cy="511875"/>
          </a:xfrm>
        </p:spPr>
        <p:txBody>
          <a:bodyPr>
            <a:normAutofit fontScale="90000"/>
          </a:bodyPr>
          <a:lstStyle/>
          <a:p>
            <a:r>
              <a:rPr lang="tr-TR" sz="3600" b="1" dirty="0">
                <a:solidFill>
                  <a:schemeClr val="accent2"/>
                </a:solidFill>
              </a:rPr>
              <a:t>Erasmus+ Staj Hareketliliği Değerlendirme Kriterleri</a:t>
            </a:r>
            <a:endParaRPr lang="tr-TR" sz="1600" b="1" dirty="0">
              <a:solidFill>
                <a:schemeClr val="accent2"/>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graphicFrame>
        <p:nvGraphicFramePr>
          <p:cNvPr id="14" name="Tablo 13">
            <a:extLst>
              <a:ext uri="{FF2B5EF4-FFF2-40B4-BE49-F238E27FC236}">
                <a16:creationId xmlns:a16="http://schemas.microsoft.com/office/drawing/2014/main" id="{3B24FDB5-F048-4309-950A-25FD42595EF5}"/>
              </a:ext>
            </a:extLst>
          </p:cNvPr>
          <p:cNvGraphicFramePr>
            <a:graphicFrameLocks noGrp="1"/>
          </p:cNvGraphicFramePr>
          <p:nvPr>
            <p:extLst>
              <p:ext uri="{D42A27DB-BD31-4B8C-83A1-F6EECF244321}">
                <p14:modId xmlns:p14="http://schemas.microsoft.com/office/powerpoint/2010/main" val="1396427132"/>
              </p:ext>
            </p:extLst>
          </p:nvPr>
        </p:nvGraphicFramePr>
        <p:xfrm>
          <a:off x="0" y="490574"/>
          <a:ext cx="12192000" cy="6759587"/>
        </p:xfrm>
        <a:graphic>
          <a:graphicData uri="http://schemas.openxmlformats.org/drawingml/2006/table">
            <a:tbl>
              <a:tblPr firstRow="1" firstCol="1" bandRow="1">
                <a:tableStyleId>{21E4AEA4-8DFA-4A89-87EB-49C32662AFE0}</a:tableStyleId>
              </a:tblPr>
              <a:tblGrid>
                <a:gridCol w="9000710">
                  <a:extLst>
                    <a:ext uri="{9D8B030D-6E8A-4147-A177-3AD203B41FA5}">
                      <a16:colId xmlns:a16="http://schemas.microsoft.com/office/drawing/2014/main" val="1786021596"/>
                    </a:ext>
                  </a:extLst>
                </a:gridCol>
                <a:gridCol w="3191290">
                  <a:extLst>
                    <a:ext uri="{9D8B030D-6E8A-4147-A177-3AD203B41FA5}">
                      <a16:colId xmlns:a16="http://schemas.microsoft.com/office/drawing/2014/main" val="1722209232"/>
                    </a:ext>
                  </a:extLst>
                </a:gridCol>
              </a:tblGrid>
              <a:tr h="237157">
                <a:tc>
                  <a:txBody>
                    <a:bodyPr/>
                    <a:lstStyle/>
                    <a:p>
                      <a:pPr algn="just">
                        <a:lnSpc>
                          <a:spcPct val="107000"/>
                        </a:lnSpc>
                        <a:spcAft>
                          <a:spcPts val="0"/>
                        </a:spcAft>
                      </a:pPr>
                      <a:r>
                        <a:rPr lang="tr-TR" sz="1800" dirty="0">
                          <a:solidFill>
                            <a:schemeClr val="tx1"/>
                          </a:solidFill>
                          <a:effectLst/>
                        </a:rPr>
                        <a:t>Ölçüt</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800">
                          <a:solidFill>
                            <a:schemeClr val="tx1"/>
                          </a:solidFill>
                          <a:effectLst/>
                        </a:rPr>
                        <a:t>Ağırlıklı Puan</a:t>
                      </a:r>
                      <a:endParaRPr lang="tr-TR"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3143371506"/>
                  </a:ext>
                </a:extLst>
              </a:tr>
              <a:tr h="443412">
                <a:tc>
                  <a:txBody>
                    <a:bodyPr/>
                    <a:lstStyle/>
                    <a:p>
                      <a:pPr algn="just">
                        <a:lnSpc>
                          <a:spcPct val="107000"/>
                        </a:lnSpc>
                        <a:spcAft>
                          <a:spcPts val="0"/>
                        </a:spcAft>
                      </a:pPr>
                      <a:r>
                        <a:rPr lang="tr-TR" sz="1600" b="0" dirty="0">
                          <a:solidFill>
                            <a:schemeClr val="tx1"/>
                          </a:solidFill>
                          <a:effectLst/>
                        </a:rPr>
                        <a:t>Akademik başarı düzeyi</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%50 </a:t>
                      </a:r>
                      <a:br>
                        <a:rPr lang="tr-TR" sz="1600" dirty="0">
                          <a:solidFill>
                            <a:schemeClr val="tx1"/>
                          </a:solidFill>
                          <a:effectLst/>
                        </a:rPr>
                      </a:br>
                      <a:r>
                        <a:rPr lang="tr-TR" sz="1600" dirty="0">
                          <a:solidFill>
                            <a:schemeClr val="tx1"/>
                          </a:solidFill>
                          <a:effectLst/>
                        </a:rPr>
                        <a:t>(toplam 100 puan üzerinden)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1457382085"/>
                  </a:ext>
                </a:extLst>
              </a:tr>
              <a:tr h="434017">
                <a:tc>
                  <a:txBody>
                    <a:bodyPr/>
                    <a:lstStyle/>
                    <a:p>
                      <a:pPr algn="just">
                        <a:lnSpc>
                          <a:spcPct val="107000"/>
                        </a:lnSpc>
                        <a:spcAft>
                          <a:spcPts val="0"/>
                        </a:spcAft>
                      </a:pPr>
                      <a:r>
                        <a:rPr lang="tr-TR" sz="1600" b="0" dirty="0">
                          <a:solidFill>
                            <a:schemeClr val="tx1"/>
                          </a:solidFill>
                          <a:effectLst/>
                        </a:rPr>
                        <a:t>Dil seviyesi</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%50</a:t>
                      </a:r>
                      <a:br>
                        <a:rPr lang="tr-TR" sz="1600" dirty="0">
                          <a:solidFill>
                            <a:schemeClr val="tx1"/>
                          </a:solidFill>
                          <a:effectLst/>
                        </a:rPr>
                      </a:br>
                      <a:r>
                        <a:rPr lang="tr-TR" sz="1600" dirty="0">
                          <a:solidFill>
                            <a:schemeClr val="tx1"/>
                          </a:solidFill>
                          <a:effectLst/>
                        </a:rPr>
                        <a:t>(toplam 100 puan üzerinden)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719738541"/>
                  </a:ext>
                </a:extLst>
              </a:tr>
              <a:tr h="434017">
                <a:tc>
                  <a:txBody>
                    <a:bodyPr/>
                    <a:lstStyle/>
                    <a:p>
                      <a:pPr algn="just">
                        <a:lnSpc>
                          <a:spcPct val="107000"/>
                        </a:lnSpc>
                        <a:spcAft>
                          <a:spcPts val="0"/>
                        </a:spcAft>
                      </a:pPr>
                      <a:r>
                        <a:rPr lang="tr-TR" sz="1600" b="0" dirty="0">
                          <a:solidFill>
                            <a:schemeClr val="tx1"/>
                          </a:solidFill>
                          <a:effectLst/>
                          <a:latin typeface="+mn-lt"/>
                          <a:ea typeface="Calibri" panose="020F0502020204030204" pitchFamily="34" charset="0"/>
                          <a:cs typeface="Times New Roman" panose="02020603050405020304" pitchFamily="18" charset="0"/>
                        </a:rPr>
                        <a:t>Birinci ve ikinci derece akrabaları  veya kendileri, 6 Şubat 2023 tarihinde meydana gelen depremden etkilenen 11 ilde (Adana, Adıyaman, Diyarbakır, Elazığ, Gaziantep, Hatay, Kahramanmaraş, Kilis, Malatya, Osmaniye ve Şanlıurfa) ikamet etmekte olup da kendileri farklı illerdeki ECHE sahibi yükseköğretim kurumlarına kayıtlı öğrenciler</a:t>
                      </a:r>
                    </a:p>
                  </a:txBody>
                  <a:tcPr marL="44367" marR="4436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solidFill>
                            <a:schemeClr val="tx1"/>
                          </a:solidFill>
                          <a:effectLst/>
                        </a:rPr>
                        <a:t>+10 puan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5587766"/>
                  </a:ext>
                </a:extLst>
              </a:tr>
              <a:tr h="237157">
                <a:tc>
                  <a:txBody>
                    <a:bodyPr/>
                    <a:lstStyle/>
                    <a:p>
                      <a:pPr algn="just">
                        <a:lnSpc>
                          <a:spcPct val="107000"/>
                        </a:lnSpc>
                        <a:spcAft>
                          <a:spcPts val="0"/>
                        </a:spcAft>
                      </a:pPr>
                      <a:r>
                        <a:rPr lang="tr-TR" sz="1600" b="0" dirty="0">
                          <a:solidFill>
                            <a:schemeClr val="tx1"/>
                          </a:solidFill>
                          <a:effectLst/>
                        </a:rPr>
                        <a:t>Şehit ve gazi çocuklarına (durumun belgelenmesi kaydıyla)</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+15 puan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3873418205"/>
                  </a:ext>
                </a:extLst>
              </a:tr>
              <a:tr h="237157">
                <a:tc>
                  <a:txBody>
                    <a:bodyPr/>
                    <a:lstStyle/>
                    <a:p>
                      <a:pPr algn="just">
                        <a:lnSpc>
                          <a:spcPct val="107000"/>
                        </a:lnSpc>
                        <a:spcAft>
                          <a:spcPts val="0"/>
                        </a:spcAft>
                      </a:pPr>
                      <a:r>
                        <a:rPr lang="tr-TR" sz="1600" b="0" dirty="0">
                          <a:solidFill>
                            <a:schemeClr val="tx1"/>
                          </a:solidFill>
                          <a:effectLst/>
                        </a:rPr>
                        <a:t>Engelli öğrencilere (engelliliğin belgelenmesi kaydıyla)</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a:solidFill>
                            <a:schemeClr val="tx1"/>
                          </a:solidFill>
                          <a:effectLst/>
                        </a:rPr>
                        <a:t>+10 puan</a:t>
                      </a:r>
                      <a:endParaRPr lang="tr-TR"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4130976929"/>
                  </a:ext>
                </a:extLst>
              </a:tr>
              <a:tr h="463535">
                <a:tc>
                  <a:txBody>
                    <a:bodyPr/>
                    <a:lstStyle/>
                    <a:p>
                      <a:pPr algn="just">
                        <a:lnSpc>
                          <a:spcPct val="107000"/>
                        </a:lnSpc>
                        <a:spcAft>
                          <a:spcPts val="0"/>
                        </a:spcAft>
                      </a:pPr>
                      <a:r>
                        <a:rPr lang="tr-TR" sz="1600" b="0" dirty="0">
                          <a:solidFill>
                            <a:schemeClr val="tx1"/>
                          </a:solidFill>
                          <a:effectLst/>
                        </a:rPr>
                        <a:t>2828 Sayılı Sosyal Hizmetler Kanunu Kapsamında haklarında koruma, bakım veya barınma kararı alınmış öğrencilere</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+10 puan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1826805141"/>
                  </a:ext>
                </a:extLst>
              </a:tr>
              <a:tr h="463535">
                <a:tc>
                  <a:txBody>
                    <a:bodyPr/>
                    <a:lstStyle/>
                    <a:p>
                      <a:pPr algn="just">
                        <a:lnSpc>
                          <a:spcPct val="107000"/>
                        </a:lnSpc>
                        <a:spcAft>
                          <a:spcPts val="0"/>
                        </a:spcAft>
                      </a:pPr>
                      <a:r>
                        <a:rPr lang="tr-TR" sz="1600" b="0" dirty="0">
                          <a:solidFill>
                            <a:schemeClr val="tx1"/>
                          </a:solidFill>
                          <a:effectLst/>
                          <a:latin typeface="+mn-lt"/>
                          <a:ea typeface="Calibri" panose="020F0502020204030204" pitchFamily="34" charset="0"/>
                          <a:cs typeface="Times New Roman" panose="02020603050405020304" pitchFamily="18" charset="0"/>
                        </a:rPr>
                        <a:t>Dijital becerileri geliştirmeye yönelik stajlar (</a:t>
                      </a:r>
                      <a:r>
                        <a:rPr lang="tr-TR" sz="1600" b="0" dirty="0" err="1">
                          <a:solidFill>
                            <a:schemeClr val="tx1"/>
                          </a:solidFill>
                          <a:effectLst/>
                          <a:latin typeface="+mn-lt"/>
                          <a:ea typeface="Calibri" panose="020F0502020204030204" pitchFamily="34" charset="0"/>
                          <a:cs typeface="Times New Roman" panose="02020603050405020304" pitchFamily="18" charset="0"/>
                        </a:rPr>
                        <a:t>DOTs</a:t>
                      </a:r>
                      <a:r>
                        <a:rPr lang="tr-TR" sz="1600" b="0" dirty="0">
                          <a:solidFill>
                            <a:schemeClr val="tx1"/>
                          </a:solidFill>
                          <a:effectLst/>
                          <a:latin typeface="+mn-lt"/>
                          <a:ea typeface="Calibri" panose="020F0502020204030204" pitchFamily="34" charset="0"/>
                          <a:cs typeface="Times New Roman" panose="02020603050405020304" pitchFamily="18" charset="0"/>
                        </a:rPr>
                        <a:t>) </a:t>
                      </a:r>
                      <a:r>
                        <a:rPr lang="tr-TR" sz="1600" b="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(KABUL MEKTUBUNDA BELİRTİLMELİ)</a:t>
                      </a:r>
                    </a:p>
                  </a:txBody>
                  <a:tcPr marL="44367" marR="44367" marT="0" marB="0" anchor="ctr"/>
                </a:tc>
                <a:tc>
                  <a:txBody>
                    <a:bodyPr/>
                    <a:lstStyle/>
                    <a:p>
                      <a:pPr algn="ctr">
                        <a:lnSpc>
                          <a:spcPct val="107000"/>
                        </a:lnSpc>
                        <a:spcAft>
                          <a:spcPts val="0"/>
                        </a:spcAft>
                      </a:pPr>
                      <a:r>
                        <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puan</a:t>
                      </a:r>
                    </a:p>
                  </a:txBody>
                  <a:tcPr marL="44367" marR="44367" marT="0" marB="0" anchor="ctr"/>
                </a:tc>
                <a:extLst>
                  <a:ext uri="{0D108BD9-81ED-4DB2-BD59-A6C34878D82A}">
                    <a16:rowId xmlns:a16="http://schemas.microsoft.com/office/drawing/2014/main" val="1537091797"/>
                  </a:ext>
                </a:extLst>
              </a:tr>
              <a:tr h="237157">
                <a:tc>
                  <a:txBody>
                    <a:bodyPr/>
                    <a:lstStyle/>
                    <a:p>
                      <a:pPr algn="just">
                        <a:lnSpc>
                          <a:spcPct val="107000"/>
                        </a:lnSpc>
                        <a:spcAft>
                          <a:spcPts val="0"/>
                        </a:spcAft>
                      </a:pPr>
                      <a:r>
                        <a:rPr lang="tr-TR" sz="1600" b="0" dirty="0">
                          <a:solidFill>
                            <a:schemeClr val="tx1"/>
                          </a:solidFill>
                          <a:effectLst/>
                        </a:rPr>
                        <a:t>Daha önce yararlanma (hibeli veya </a:t>
                      </a:r>
                      <a:r>
                        <a:rPr lang="tr-TR" sz="1600" b="0" dirty="0" err="1">
                          <a:solidFill>
                            <a:schemeClr val="tx1"/>
                          </a:solidFill>
                          <a:effectLst/>
                        </a:rPr>
                        <a:t>hibesiz</a:t>
                      </a:r>
                      <a:r>
                        <a:rPr lang="tr-TR" sz="16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-10 puan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1815812271"/>
                  </a:ext>
                </a:extLst>
              </a:tr>
              <a:tr h="237157">
                <a:tc>
                  <a:txBody>
                    <a:bodyPr/>
                    <a:lstStyle/>
                    <a:p>
                      <a:pPr algn="just">
                        <a:lnSpc>
                          <a:spcPct val="107000"/>
                        </a:lnSpc>
                        <a:spcAft>
                          <a:spcPts val="0"/>
                        </a:spcAft>
                      </a:pPr>
                      <a:r>
                        <a:rPr lang="tr-TR" sz="1600" b="0" dirty="0">
                          <a:solidFill>
                            <a:schemeClr val="tx1"/>
                          </a:solidFill>
                          <a:effectLst/>
                        </a:rPr>
                        <a:t>Vatandaşı olunan ülkede hareketliliğe katılma </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a:solidFill>
                            <a:schemeClr val="tx1"/>
                          </a:solidFill>
                          <a:effectLst/>
                        </a:rPr>
                        <a:t>-10 puan</a:t>
                      </a:r>
                      <a:endParaRPr lang="tr-TR"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367709735"/>
                  </a:ext>
                </a:extLst>
              </a:tr>
              <a:tr h="514560">
                <a:tc>
                  <a:txBody>
                    <a:bodyPr/>
                    <a:lstStyle/>
                    <a:p>
                      <a:pPr algn="just">
                        <a:lnSpc>
                          <a:spcPct val="107000"/>
                        </a:lnSpc>
                        <a:spcAft>
                          <a:spcPts val="0"/>
                        </a:spcAft>
                      </a:pPr>
                      <a:r>
                        <a:rPr lang="tr-TR" sz="1600" b="0" dirty="0">
                          <a:solidFill>
                            <a:schemeClr val="tx1"/>
                          </a:solidFill>
                          <a:effectLst/>
                        </a:rPr>
                        <a:t>Hareketliliğe seçildiği halde süresinde feragat bildiriminde bulunmaksızın hareketliliğe katılmama</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-10 puan</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1316941941"/>
                  </a:ext>
                </a:extLst>
              </a:tr>
              <a:tr h="514560">
                <a:tc>
                  <a:txBody>
                    <a:bodyPr/>
                    <a:lstStyle/>
                    <a:p>
                      <a:pPr algn="just">
                        <a:lnSpc>
                          <a:spcPct val="107000"/>
                        </a:lnSpc>
                        <a:spcAft>
                          <a:spcPts val="0"/>
                        </a:spcAft>
                      </a:pPr>
                      <a:r>
                        <a:rPr lang="tr-TR" sz="1600" b="0" dirty="0">
                          <a:solidFill>
                            <a:schemeClr val="tx1"/>
                          </a:solidFill>
                          <a:effectLst/>
                        </a:rPr>
                        <a:t>İki hareketlilik türüne birden aynı anda başvurma (öğrencinin tercih ettiği hareketlilik türüne azaltma uygulanır)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 -10 puan </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2632190487"/>
                  </a:ext>
                </a:extLst>
              </a:tr>
              <a:tr h="916290">
                <a:tc>
                  <a:txBody>
                    <a:bodyPr/>
                    <a:lstStyle/>
                    <a:p>
                      <a:pPr>
                        <a:lnSpc>
                          <a:spcPct val="107000"/>
                        </a:lnSpc>
                        <a:spcAft>
                          <a:spcPts val="0"/>
                        </a:spcAft>
                      </a:pPr>
                      <a:r>
                        <a:rPr lang="tr-TR" sz="1600" b="0" dirty="0">
                          <a:solidFill>
                            <a:schemeClr val="tx1"/>
                          </a:solidFill>
                          <a:effectLst/>
                        </a:rPr>
                        <a:t>Hareketliliğe seçilen öğrenciler için: Yükseköğretim kurumu tarafından hareketlilikle ilgili olarak düzenlenen toplantılara /eğitimlere mazeretsiz katılmama (öğrencinin </a:t>
                      </a:r>
                      <a:r>
                        <a:rPr lang="tr-TR" sz="1600" b="0" dirty="0" err="1">
                          <a:solidFill>
                            <a:schemeClr val="tx1"/>
                          </a:solidFill>
                          <a:effectLst/>
                        </a:rPr>
                        <a:t>Erasmus’a</a:t>
                      </a:r>
                      <a:r>
                        <a:rPr lang="tr-TR" sz="1600" b="0" dirty="0">
                          <a:solidFill>
                            <a:schemeClr val="tx1"/>
                          </a:solidFill>
                          <a:effectLst/>
                        </a:rPr>
                        <a:t> tekrar başvurması halinde uygulanır)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tc>
                  <a:txBody>
                    <a:bodyPr/>
                    <a:lstStyle/>
                    <a:p>
                      <a:pPr algn="ctr">
                        <a:lnSpc>
                          <a:spcPct val="107000"/>
                        </a:lnSpc>
                        <a:spcAft>
                          <a:spcPts val="0"/>
                        </a:spcAft>
                      </a:pPr>
                      <a:r>
                        <a:rPr lang="tr-TR" sz="1600" dirty="0">
                          <a:solidFill>
                            <a:schemeClr val="tx1"/>
                          </a:solidFill>
                          <a:effectLst/>
                        </a:rPr>
                        <a:t> -5 puan                                                                                        </a:t>
                      </a:r>
                      <a:endPar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3951886118"/>
                  </a:ext>
                </a:extLst>
              </a:tr>
              <a:tr h="463535">
                <a:tc>
                  <a:txBody>
                    <a:bodyPr/>
                    <a:lstStyle/>
                    <a:p>
                      <a:pPr algn="just">
                        <a:lnSpc>
                          <a:spcPct val="107000"/>
                        </a:lnSpc>
                        <a:spcAft>
                          <a:spcPts val="0"/>
                        </a:spcAft>
                      </a:pPr>
                      <a:r>
                        <a:rPr lang="tr-TR" sz="1600" b="0" dirty="0">
                          <a:solidFill>
                            <a:schemeClr val="tx1"/>
                          </a:solidFill>
                          <a:effectLst/>
                        </a:rPr>
                        <a:t>Dil sınavına gireceğini beyan edip mazeretsiz girmeme (öğrencinin Erasmus’a tekrar başvurması halinde uygulanır)</a:t>
                      </a:r>
                    </a:p>
                  </a:txBody>
                  <a:tcPr marL="44367" marR="44367" marT="0" marB="0" anchor="ctr"/>
                </a:tc>
                <a:tc>
                  <a:txBody>
                    <a:bodyPr/>
                    <a:lstStyle/>
                    <a:p>
                      <a:pPr algn="ctr">
                        <a:lnSpc>
                          <a:spcPct val="107000"/>
                        </a:lnSpc>
                        <a:spcAft>
                          <a:spcPts val="0"/>
                        </a:spcAft>
                      </a:pPr>
                      <a:r>
                        <a:rPr lang="tr-TR" sz="1600" dirty="0">
                          <a:solidFill>
                            <a:schemeClr val="tx1"/>
                          </a:solidFill>
                          <a:effectLst/>
                        </a:rPr>
                        <a:t> -5 puan</a:t>
                      </a:r>
                      <a:endParaRPr lang="tr-T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67" marR="44367" marT="0" marB="0" anchor="ctr"/>
                </a:tc>
                <a:extLst>
                  <a:ext uri="{0D108BD9-81ED-4DB2-BD59-A6C34878D82A}">
                    <a16:rowId xmlns:a16="http://schemas.microsoft.com/office/drawing/2014/main" val="841597974"/>
                  </a:ext>
                </a:extLst>
              </a:tr>
            </a:tbl>
          </a:graphicData>
        </a:graphic>
      </p:graphicFrame>
      <p:sp>
        <p:nvSpPr>
          <p:cNvPr id="15" name="Rectangle 4">
            <a:extLst>
              <a:ext uri="{FF2B5EF4-FFF2-40B4-BE49-F238E27FC236}">
                <a16:creationId xmlns:a16="http://schemas.microsoft.com/office/drawing/2014/main" id="{33FC85D4-9892-4836-9773-D99ECA267D6E}"/>
              </a:ext>
            </a:extLst>
          </p:cNvPr>
          <p:cNvSpPr>
            <a:spLocks noChangeArrowheads="1"/>
          </p:cNvSpPr>
          <p:nvPr/>
        </p:nvSpPr>
        <p:spPr bwMode="auto">
          <a:xfrm>
            <a:off x="2938274" y="2024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736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graphicFrame>
        <p:nvGraphicFramePr>
          <p:cNvPr id="3" name="Tablo 2">
            <a:extLst>
              <a:ext uri="{FF2B5EF4-FFF2-40B4-BE49-F238E27FC236}">
                <a16:creationId xmlns:a16="http://schemas.microsoft.com/office/drawing/2014/main" id="{A494DAF5-FDAE-4646-B53C-ABC32E43068B}"/>
              </a:ext>
            </a:extLst>
          </p:cNvPr>
          <p:cNvGraphicFramePr>
            <a:graphicFrameLocks noGrp="1"/>
          </p:cNvGraphicFramePr>
          <p:nvPr>
            <p:extLst>
              <p:ext uri="{D42A27DB-BD31-4B8C-83A1-F6EECF244321}">
                <p14:modId xmlns:p14="http://schemas.microsoft.com/office/powerpoint/2010/main" val="3013409389"/>
              </p:ext>
            </p:extLst>
          </p:nvPr>
        </p:nvGraphicFramePr>
        <p:xfrm>
          <a:off x="1248478" y="1646225"/>
          <a:ext cx="8796019" cy="3491397"/>
        </p:xfrm>
        <a:graphic>
          <a:graphicData uri="http://schemas.openxmlformats.org/drawingml/2006/table">
            <a:tbl>
              <a:tblPr firstRow="1" firstCol="1" bandRow="1">
                <a:tableStyleId>{21E4AEA4-8DFA-4A89-87EB-49C32662AFE0}</a:tableStyleId>
              </a:tblPr>
              <a:tblGrid>
                <a:gridCol w="4304867">
                  <a:extLst>
                    <a:ext uri="{9D8B030D-6E8A-4147-A177-3AD203B41FA5}">
                      <a16:colId xmlns:a16="http://schemas.microsoft.com/office/drawing/2014/main" val="2111915861"/>
                    </a:ext>
                  </a:extLst>
                </a:gridCol>
                <a:gridCol w="4491152">
                  <a:extLst>
                    <a:ext uri="{9D8B030D-6E8A-4147-A177-3AD203B41FA5}">
                      <a16:colId xmlns:a16="http://schemas.microsoft.com/office/drawing/2014/main" val="1038220510"/>
                    </a:ext>
                  </a:extLst>
                </a:gridCol>
              </a:tblGrid>
              <a:tr h="252163">
                <a:tc gridSpan="2">
                  <a:txBody>
                    <a:bodyPr/>
                    <a:lstStyle/>
                    <a:p>
                      <a:pPr>
                        <a:lnSpc>
                          <a:spcPct val="107000"/>
                        </a:lnSpc>
                        <a:spcAft>
                          <a:spcPts val="0"/>
                        </a:spcAft>
                      </a:pPr>
                      <a:endPar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3273427466"/>
                  </a:ext>
                </a:extLst>
              </a:tr>
              <a:tr h="287676">
                <a:tc>
                  <a:txBody>
                    <a:bodyPr/>
                    <a:lstStyle/>
                    <a:p>
                      <a:pPr>
                        <a:lnSpc>
                          <a:spcPct val="107000"/>
                        </a:lnSpc>
                        <a:spcAft>
                          <a:spcPts val="0"/>
                        </a:spcAft>
                      </a:pPr>
                      <a:r>
                        <a:rPr lang="tr-TR" sz="1600" dirty="0">
                          <a:solidFill>
                            <a:sysClr val="windowText" lastClr="000000"/>
                          </a:solidFill>
                          <a:effectLst/>
                        </a:rPr>
                        <a:t>Başvuru Tarihleri</a:t>
                      </a:r>
                    </a:p>
                    <a:p>
                      <a:pPr>
                        <a:lnSpc>
                          <a:spcPct val="107000"/>
                        </a:lnSpc>
                        <a:spcAft>
                          <a:spcPts val="0"/>
                        </a:spcAft>
                      </a:pPr>
                      <a:r>
                        <a:rPr lang="tr-TR" sz="1600" dirty="0" err="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Hibesiz</a:t>
                      </a:r>
                      <a:r>
                        <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dilekçeleri eş zamanlı alınacaktır</a:t>
                      </a:r>
                    </a:p>
                  </a:txBody>
                  <a:tcPr marL="68580" marR="68580" marT="0" marB="0"/>
                </a:tc>
                <a:tc>
                  <a:txBody>
                    <a:bodyPr/>
                    <a:lstStyle/>
                    <a:p>
                      <a:pPr algn="ctr">
                        <a:lnSpc>
                          <a:spcPct val="107000"/>
                        </a:lnSpc>
                        <a:spcAft>
                          <a:spcPts val="0"/>
                        </a:spcAft>
                      </a:pPr>
                      <a:r>
                        <a:rPr lang="tr-TR" sz="1600" b="1" dirty="0">
                          <a:solidFill>
                            <a:sysClr val="windowText" lastClr="000000"/>
                          </a:solidFill>
                          <a:effectLst/>
                        </a:rPr>
                        <a:t>16 Mart - 31 Mart</a:t>
                      </a:r>
                    </a:p>
                    <a:p>
                      <a:pPr algn="ctr">
                        <a:lnSpc>
                          <a:spcPct val="107000"/>
                        </a:lnSpc>
                        <a:spcAft>
                          <a:spcPts val="0"/>
                        </a:spcAft>
                      </a:pPr>
                      <a:r>
                        <a:rPr lang="tr-TR" sz="1800" u="sng" kern="1200" dirty="0">
                          <a:solidFill>
                            <a:schemeClr val="dk1"/>
                          </a:solidFill>
                          <a:effectLst/>
                          <a:latin typeface="+mn-lt"/>
                          <a:ea typeface="+mn-ea"/>
                          <a:cs typeface="+mn-cs"/>
                          <a:hlinkClick r:id="rId4"/>
                        </a:rPr>
                        <a:t>erasmusbasvuru.ua.gov.tr</a:t>
                      </a:r>
                      <a:r>
                        <a:rPr lang="tr-TR" sz="1800" kern="1200" dirty="0">
                          <a:solidFill>
                            <a:schemeClr val="dk1"/>
                          </a:solidFill>
                          <a:effectLst/>
                          <a:latin typeface="+mn-lt"/>
                          <a:ea typeface="+mn-ea"/>
                          <a:cs typeface="+mn-cs"/>
                        </a:rPr>
                        <a:t> adresi üzerinden</a:t>
                      </a:r>
                      <a:endPar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450915"/>
                  </a:ext>
                </a:extLst>
              </a:tr>
              <a:tr h="944799">
                <a:tc>
                  <a:txBody>
                    <a:bodyPr/>
                    <a:lstStyle/>
                    <a:p>
                      <a:pPr>
                        <a:lnSpc>
                          <a:spcPct val="107000"/>
                        </a:lnSpc>
                        <a:spcAft>
                          <a:spcPts val="0"/>
                        </a:spcAft>
                      </a:pPr>
                      <a:endParaRPr lang="tr-TR" sz="1600" dirty="0">
                        <a:solidFill>
                          <a:sysClr val="windowText" lastClr="000000"/>
                        </a:solidFill>
                        <a:effectLst/>
                      </a:endParaRPr>
                    </a:p>
                    <a:p>
                      <a:pPr>
                        <a:lnSpc>
                          <a:spcPct val="107000"/>
                        </a:lnSpc>
                        <a:spcAft>
                          <a:spcPts val="0"/>
                        </a:spcAft>
                      </a:pPr>
                      <a:r>
                        <a:rPr lang="tr-TR" sz="1600" dirty="0">
                          <a:solidFill>
                            <a:sysClr val="windowText" lastClr="000000"/>
                          </a:solidFill>
                          <a:effectLst/>
                        </a:rPr>
                        <a:t>Yabancı Dil Sınavı</a:t>
                      </a:r>
                      <a:endPar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solidFill>
                            <a:sysClr val="windowText" lastClr="000000"/>
                          </a:solidFill>
                          <a:effectLst/>
                        </a:rPr>
                        <a:t>3-9 Nisan</a:t>
                      </a:r>
                      <a:br>
                        <a:rPr lang="tr-TR" sz="1600" b="1" dirty="0">
                          <a:solidFill>
                            <a:sysClr val="windowText" lastClr="000000"/>
                          </a:solidFill>
                          <a:effectLst/>
                        </a:rPr>
                      </a:br>
                      <a:r>
                        <a:rPr lang="tr-TR" sz="1600" b="1" dirty="0">
                          <a:solidFill>
                            <a:sysClr val="windowText" lastClr="000000"/>
                          </a:solidFill>
                          <a:effectLst/>
                        </a:rPr>
                        <a:t>Sınav yeri, gün ve saati Yabancı Diller Yüksekokulu</a:t>
                      </a:r>
                      <a:br>
                        <a:rPr lang="tr-TR" sz="1600" b="1" dirty="0">
                          <a:solidFill>
                            <a:sysClr val="windowText" lastClr="000000"/>
                          </a:solidFill>
                          <a:effectLst/>
                        </a:rPr>
                      </a:br>
                      <a:r>
                        <a:rPr lang="tr-TR" sz="1600" b="1" dirty="0">
                          <a:solidFill>
                            <a:sysClr val="windowText" lastClr="000000"/>
                          </a:solidFill>
                          <a:effectLst/>
                        </a:rPr>
                        <a:t>tarafından ilan edilecektir</a:t>
                      </a:r>
                      <a:endPar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970692"/>
                  </a:ext>
                </a:extLst>
              </a:tr>
              <a:tr h="645152">
                <a:tc>
                  <a:txBody>
                    <a:bodyPr/>
                    <a:lstStyle/>
                    <a:p>
                      <a:pPr>
                        <a:lnSpc>
                          <a:spcPct val="107000"/>
                        </a:lnSpc>
                        <a:spcAft>
                          <a:spcPts val="0"/>
                        </a:spcAft>
                      </a:pPr>
                      <a:endParaRPr lang="tr-TR" sz="1600" dirty="0">
                        <a:solidFill>
                          <a:sysClr val="windowText" lastClr="000000"/>
                        </a:solidFill>
                        <a:effectLst/>
                      </a:endParaRPr>
                    </a:p>
                    <a:p>
                      <a:pPr>
                        <a:lnSpc>
                          <a:spcPct val="107000"/>
                        </a:lnSpc>
                        <a:spcAft>
                          <a:spcPts val="0"/>
                        </a:spcAft>
                      </a:pPr>
                      <a:r>
                        <a:rPr lang="tr-TR" sz="1600" dirty="0">
                          <a:solidFill>
                            <a:sysClr val="windowText" lastClr="000000"/>
                          </a:solidFill>
                          <a:effectLst/>
                        </a:rPr>
                        <a:t>Sonuçların İlanı</a:t>
                      </a:r>
                      <a:endPar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1600" b="1" dirty="0">
                        <a:solidFill>
                          <a:sysClr val="windowText" lastClr="000000"/>
                        </a:solidFill>
                        <a:effectLst/>
                      </a:endParaRPr>
                    </a:p>
                    <a:p>
                      <a:pPr algn="ctr">
                        <a:lnSpc>
                          <a:spcPct val="107000"/>
                        </a:lnSpc>
                        <a:spcAft>
                          <a:spcPts val="0"/>
                        </a:spcAft>
                      </a:pPr>
                      <a:r>
                        <a:rPr lang="tr-TR" sz="1600" b="1" dirty="0">
                          <a:solidFill>
                            <a:sysClr val="windowText" lastClr="000000"/>
                          </a:solidFill>
                          <a:effectLst/>
                        </a:rPr>
                        <a:t>28 Nisan</a:t>
                      </a:r>
                      <a:endPar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7337439"/>
                  </a:ext>
                </a:extLst>
              </a:tr>
              <a:tr h="336738">
                <a:tc>
                  <a:txBody>
                    <a:bodyPr/>
                    <a:lstStyle/>
                    <a:p>
                      <a:pPr>
                        <a:lnSpc>
                          <a:spcPct val="107000"/>
                        </a:lnSpc>
                        <a:spcAft>
                          <a:spcPts val="0"/>
                        </a:spcAft>
                      </a:pPr>
                      <a:r>
                        <a:rPr lang="tr-TR" sz="1600" dirty="0">
                          <a:solidFill>
                            <a:sysClr val="windowText" lastClr="000000"/>
                          </a:solidFill>
                          <a:effectLst/>
                        </a:rPr>
                        <a:t>Seçim Sonuçlarına İtiraz ve Feragat Süresi</a:t>
                      </a:r>
                      <a:endPar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1600" b="1" dirty="0">
                          <a:solidFill>
                            <a:sysClr val="windowText" lastClr="000000"/>
                          </a:solidFill>
                          <a:effectLst/>
                        </a:rPr>
                        <a:t>28 Nisan – 5 Mayıs</a:t>
                      </a:r>
                      <a:endPar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540893"/>
                  </a:ext>
                </a:extLst>
              </a:tr>
              <a:tr h="323357">
                <a:tc>
                  <a:txBody>
                    <a:bodyPr/>
                    <a:lstStyle/>
                    <a:p>
                      <a:pPr>
                        <a:lnSpc>
                          <a:spcPct val="107000"/>
                        </a:lnSpc>
                        <a:spcAft>
                          <a:spcPts val="0"/>
                        </a:spcAft>
                      </a:pPr>
                      <a:r>
                        <a:rPr lang="tr-TR"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Seçilen Hibeli Öğrencilerin Başvuru Belgelerini Uluslararası İlişkiler ve Değişim Programları Koordinatörlüğüne Son Teslimi</a:t>
                      </a:r>
                    </a:p>
                  </a:txBody>
                  <a:tcPr marL="68580" marR="68580" marT="0" marB="0"/>
                </a:tc>
                <a:tc>
                  <a:txBody>
                    <a:bodyPr/>
                    <a:lstStyle/>
                    <a:p>
                      <a:pPr algn="ctr">
                        <a:lnSpc>
                          <a:spcPct val="107000"/>
                        </a:lnSpc>
                        <a:spcAft>
                          <a:spcPts val="0"/>
                        </a:spcAft>
                      </a:pPr>
                      <a:endPar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10 Mayıs</a:t>
                      </a:r>
                    </a:p>
                  </a:txBody>
                  <a:tcPr marL="68580" marR="68580" marT="0" marB="0"/>
                </a:tc>
                <a:extLst>
                  <a:ext uri="{0D108BD9-81ED-4DB2-BD59-A6C34878D82A}">
                    <a16:rowId xmlns:a16="http://schemas.microsoft.com/office/drawing/2014/main" val="3545146716"/>
                  </a:ext>
                </a:extLst>
              </a:tr>
            </a:tbl>
          </a:graphicData>
        </a:graphic>
      </p:graphicFrame>
      <p:sp>
        <p:nvSpPr>
          <p:cNvPr id="4" name="Dikdörtgen 3">
            <a:extLst>
              <a:ext uri="{FF2B5EF4-FFF2-40B4-BE49-F238E27FC236}">
                <a16:creationId xmlns:a16="http://schemas.microsoft.com/office/drawing/2014/main" id="{DD12D69B-AE7B-4C42-8199-1EFFEBA2C310}"/>
              </a:ext>
            </a:extLst>
          </p:cNvPr>
          <p:cNvSpPr/>
          <p:nvPr/>
        </p:nvSpPr>
        <p:spPr>
          <a:xfrm>
            <a:off x="4224931" y="841062"/>
            <a:ext cx="2999154" cy="461665"/>
          </a:xfrm>
          <a:prstGeom prst="rect">
            <a:avLst/>
          </a:prstGeom>
        </p:spPr>
        <p:txBody>
          <a:bodyPr wrap="none">
            <a:spAutoFit/>
          </a:bodyPr>
          <a:lstStyle/>
          <a:p>
            <a:r>
              <a:rPr lang="tr-TR" sz="2400" b="1" dirty="0">
                <a:solidFill>
                  <a:schemeClr val="accent2"/>
                </a:solidFill>
                <a:latin typeface="Arial" panose="020B0604020202020204" pitchFamily="34" charset="0"/>
              </a:rPr>
              <a:t>ÖNEMLİ TARİHLER</a:t>
            </a:r>
            <a:endParaRPr lang="tr-TR" sz="2400" dirty="0">
              <a:solidFill>
                <a:schemeClr val="accent2"/>
              </a:solidFill>
            </a:endParaRPr>
          </a:p>
        </p:txBody>
      </p:sp>
      <p:pic>
        <p:nvPicPr>
          <p:cNvPr id="2050" name="Picture 2">
            <a:extLst>
              <a:ext uri="{FF2B5EF4-FFF2-40B4-BE49-F238E27FC236}">
                <a16:creationId xmlns:a16="http://schemas.microsoft.com/office/drawing/2014/main" id="{27B7E41E-8961-4463-A478-B440F4DF7E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79" r="25079"/>
          <a:stretch/>
        </p:blipFill>
        <p:spPr bwMode="auto">
          <a:xfrm>
            <a:off x="10044497" y="0"/>
            <a:ext cx="2147503" cy="230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1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5711952"/>
            <a:ext cx="12192000" cy="1146048"/>
          </a:xfrm>
          <a:prstGeom prst="rect">
            <a:avLst/>
          </a:prstGeom>
          <a:solidFill>
            <a:srgbClr val="00A5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27" y="6019770"/>
            <a:ext cx="2519701" cy="52321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764" y="6173937"/>
            <a:ext cx="1866524" cy="202732"/>
          </a:xfrm>
          <a:prstGeom prst="rect">
            <a:avLst/>
          </a:prstGeom>
        </p:spPr>
      </p:pic>
      <p:sp>
        <p:nvSpPr>
          <p:cNvPr id="8" name="Başlık 7">
            <a:extLst>
              <a:ext uri="{FF2B5EF4-FFF2-40B4-BE49-F238E27FC236}">
                <a16:creationId xmlns:a16="http://schemas.microsoft.com/office/drawing/2014/main" id="{959C7B84-119B-43FD-A342-3C7C8704CB19}"/>
              </a:ext>
            </a:extLst>
          </p:cNvPr>
          <p:cNvSpPr>
            <a:spLocks noGrp="1"/>
          </p:cNvSpPr>
          <p:nvPr>
            <p:ph type="title"/>
          </p:nvPr>
        </p:nvSpPr>
        <p:spPr>
          <a:xfrm>
            <a:off x="733690" y="315013"/>
            <a:ext cx="10515600" cy="1325563"/>
          </a:xfrm>
        </p:spPr>
        <p:txBody>
          <a:bodyPr/>
          <a:lstStyle/>
          <a:p>
            <a:r>
              <a:rPr lang="tr-TR" b="1" dirty="0">
                <a:solidFill>
                  <a:schemeClr val="accent2"/>
                </a:solidFill>
              </a:rPr>
              <a:t>Erasmus+ Staj Hibesi</a:t>
            </a:r>
            <a:endParaRPr lang="tr-TR" dirty="0">
              <a:solidFill>
                <a:schemeClr val="accent2"/>
              </a:solidFill>
            </a:endParaRPr>
          </a:p>
        </p:txBody>
      </p:sp>
      <p:graphicFrame>
        <p:nvGraphicFramePr>
          <p:cNvPr id="2" name="Tablo 1">
            <a:extLst>
              <a:ext uri="{FF2B5EF4-FFF2-40B4-BE49-F238E27FC236}">
                <a16:creationId xmlns:a16="http://schemas.microsoft.com/office/drawing/2014/main" id="{23C25C53-A454-47DB-8037-C7535538D65B}"/>
              </a:ext>
            </a:extLst>
          </p:cNvPr>
          <p:cNvGraphicFramePr>
            <a:graphicFrameLocks noGrp="1"/>
          </p:cNvGraphicFramePr>
          <p:nvPr>
            <p:extLst>
              <p:ext uri="{D42A27DB-BD31-4B8C-83A1-F6EECF244321}">
                <p14:modId xmlns:p14="http://schemas.microsoft.com/office/powerpoint/2010/main" val="213318178"/>
              </p:ext>
            </p:extLst>
          </p:nvPr>
        </p:nvGraphicFramePr>
        <p:xfrm>
          <a:off x="638027" y="1506760"/>
          <a:ext cx="9082269" cy="3723861"/>
        </p:xfrm>
        <a:graphic>
          <a:graphicData uri="http://schemas.openxmlformats.org/drawingml/2006/table">
            <a:tbl>
              <a:tblPr firstRow="1" firstCol="1" bandRow="1">
                <a:tableStyleId>{21E4AEA4-8DFA-4A89-87EB-49C32662AFE0}</a:tableStyleId>
              </a:tblPr>
              <a:tblGrid>
                <a:gridCol w="2994960">
                  <a:extLst>
                    <a:ext uri="{9D8B030D-6E8A-4147-A177-3AD203B41FA5}">
                      <a16:colId xmlns:a16="http://schemas.microsoft.com/office/drawing/2014/main" val="1105995375"/>
                    </a:ext>
                  </a:extLst>
                </a:gridCol>
                <a:gridCol w="4054353">
                  <a:extLst>
                    <a:ext uri="{9D8B030D-6E8A-4147-A177-3AD203B41FA5}">
                      <a16:colId xmlns:a16="http://schemas.microsoft.com/office/drawing/2014/main" val="1263888712"/>
                    </a:ext>
                  </a:extLst>
                </a:gridCol>
                <a:gridCol w="2032956">
                  <a:extLst>
                    <a:ext uri="{9D8B030D-6E8A-4147-A177-3AD203B41FA5}">
                      <a16:colId xmlns:a16="http://schemas.microsoft.com/office/drawing/2014/main" val="3608347826"/>
                    </a:ext>
                  </a:extLst>
                </a:gridCol>
              </a:tblGrid>
              <a:tr h="594783">
                <a:tc>
                  <a:txBody>
                    <a:bodyPr/>
                    <a:lstStyle/>
                    <a:p>
                      <a:pPr algn="just">
                        <a:spcAft>
                          <a:spcPts val="0"/>
                        </a:spcAft>
                      </a:pPr>
                      <a:r>
                        <a:rPr lang="tr-TR" sz="2000">
                          <a:solidFill>
                            <a:schemeClr val="tx1"/>
                          </a:solidFill>
                          <a:effectLst/>
                        </a:rPr>
                        <a:t>Ülke Grupları </a:t>
                      </a:r>
                    </a:p>
                    <a:p>
                      <a:pPr algn="just">
                        <a:spcAft>
                          <a:spcPts val="750"/>
                        </a:spcAft>
                      </a:pPr>
                      <a:r>
                        <a:rPr lang="tr-TR" sz="1800" u="none" strike="noStrike">
                          <a:solidFill>
                            <a:schemeClr val="tx1"/>
                          </a:solidFill>
                          <a:effectLst/>
                        </a:rPr>
                        <a:t> </a:t>
                      </a:r>
                      <a:endParaRPr lang="tr-T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750"/>
                        </a:spcAft>
                      </a:pPr>
                      <a:r>
                        <a:rPr lang="tr-TR" sz="1800">
                          <a:solidFill>
                            <a:schemeClr val="tx1"/>
                          </a:solidFill>
                          <a:effectLst/>
                        </a:rPr>
                        <a:t>Hareketlilikte Misafir Olunan Ülkeler</a:t>
                      </a:r>
                      <a:endParaRPr lang="tr-T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750"/>
                        </a:spcAft>
                      </a:pPr>
                      <a:r>
                        <a:rPr lang="tr-TR" sz="1800" dirty="0">
                          <a:solidFill>
                            <a:schemeClr val="tx1"/>
                          </a:solidFill>
                          <a:effectLst/>
                        </a:rPr>
                        <a:t>Aylık Hibe Staj (Avro)</a:t>
                      </a:r>
                      <a:endParaRPr lang="tr-T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0831536"/>
                  </a:ext>
                </a:extLst>
              </a:tr>
              <a:tr h="1706770">
                <a:tc>
                  <a:txBody>
                    <a:bodyPr/>
                    <a:lstStyle/>
                    <a:p>
                      <a:pPr algn="ctr">
                        <a:spcAft>
                          <a:spcPts val="750"/>
                        </a:spcAft>
                      </a:pPr>
                      <a:r>
                        <a:rPr lang="tr-TR" sz="1800" dirty="0">
                          <a:solidFill>
                            <a:schemeClr val="tx1"/>
                          </a:solidFill>
                          <a:effectLst/>
                        </a:rPr>
                        <a:t>1.ve 2.Grup Program Ülkeleri</a:t>
                      </a:r>
                      <a:endParaRPr lang="tr-T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tr-TR" sz="1800" b="0" i="0" u="none" strike="noStrike" kern="1200" baseline="0" dirty="0">
                          <a:solidFill>
                            <a:schemeClr val="dk1"/>
                          </a:solidFill>
                          <a:latin typeface="+mn-lt"/>
                          <a:ea typeface="+mn-ea"/>
                          <a:cs typeface="+mn-cs"/>
                        </a:rPr>
                        <a:t>Almanya, Avusturya, Belçika, Danimarka, Finlandiya, Fransa, Güney Kıbrıs, Hollanda, İrlanda, İspanya, İsveç, İtalya, İzlanda, Lihtenştayn, Lüksemburg, Malta, Norveç, Portekiz, Yunanistan 	</a:t>
                      </a:r>
                    </a:p>
                  </a:txBody>
                  <a:tcPr marL="68580" marR="68580" marT="0" marB="0" anchor="ctr"/>
                </a:tc>
                <a:tc>
                  <a:txBody>
                    <a:bodyPr/>
                    <a:lstStyle/>
                    <a:p>
                      <a:pPr algn="ctr">
                        <a:spcAft>
                          <a:spcPts val="750"/>
                        </a:spcAft>
                      </a:pPr>
                      <a:r>
                        <a:rPr lang="tr-TR" sz="1800" dirty="0">
                          <a:solidFill>
                            <a:schemeClr val="tx1"/>
                          </a:solidFill>
                          <a:effectLst/>
                        </a:rPr>
                        <a:t>750</a:t>
                      </a:r>
                      <a:endParaRPr lang="tr-T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1063998"/>
                  </a:ext>
                </a:extLst>
              </a:tr>
              <a:tr h="1422308">
                <a:tc>
                  <a:txBody>
                    <a:bodyPr/>
                    <a:lstStyle/>
                    <a:p>
                      <a:pPr algn="ctr">
                        <a:spcAft>
                          <a:spcPts val="750"/>
                        </a:spcAft>
                      </a:pPr>
                      <a:r>
                        <a:rPr lang="tr-TR" sz="1800">
                          <a:solidFill>
                            <a:schemeClr val="tx1"/>
                          </a:solidFill>
                          <a:effectLst/>
                        </a:rPr>
                        <a:t>3.Grup Program Ülkeleri</a:t>
                      </a:r>
                      <a:endParaRPr lang="tr-T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tr-TR" sz="1800" b="0" i="0" u="none" strike="noStrike" kern="1200" baseline="0" dirty="0">
                          <a:solidFill>
                            <a:schemeClr val="dk1"/>
                          </a:solidFill>
                          <a:latin typeface="+mn-lt"/>
                          <a:ea typeface="+mn-ea"/>
                          <a:cs typeface="+mn-cs"/>
                        </a:rPr>
                        <a:t>Bulgaristan, Çek Cumhuriyeti, Estonya, Hırvatistan, Kuzey Makedonya, Letonya, Litvanya, Macaristan, Polonya, Romanya, Sırbistan, Slovakya, Slovenya, Türkiye 	</a:t>
                      </a:r>
                    </a:p>
                  </a:txBody>
                  <a:tcPr marL="68580" marR="68580" marT="0" marB="0" anchor="ctr"/>
                </a:tc>
                <a:tc>
                  <a:txBody>
                    <a:bodyPr/>
                    <a:lstStyle/>
                    <a:p>
                      <a:pPr algn="ctr">
                        <a:spcAft>
                          <a:spcPts val="750"/>
                        </a:spcAft>
                      </a:pPr>
                      <a:r>
                        <a:rPr lang="tr-TR" sz="1800" dirty="0">
                          <a:solidFill>
                            <a:schemeClr val="tx1"/>
                          </a:solidFill>
                          <a:effectLst/>
                        </a:rPr>
                        <a:t>600</a:t>
                      </a:r>
                      <a:endParaRPr lang="tr-T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1560199"/>
                  </a:ext>
                </a:extLst>
              </a:tr>
            </a:tbl>
          </a:graphicData>
        </a:graphic>
      </p:graphicFrame>
    </p:spTree>
    <p:extLst>
      <p:ext uri="{BB962C8B-B14F-4D97-AF65-F5344CB8AC3E}">
        <p14:creationId xmlns:p14="http://schemas.microsoft.com/office/powerpoint/2010/main" val="197516630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n_Şablon" id="{BD6749EE-9008-44E4-869F-FC0E48C59E83}" vid="{D5C8C42B-9595-45F5-835D-5F1352AB12E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Son_Şablon</Template>
  <TotalTime>1924</TotalTime>
  <Words>2362</Words>
  <Application>Microsoft Office PowerPoint</Application>
  <PresentationFormat>Geniş ekran</PresentationFormat>
  <Paragraphs>204</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-apple-system</vt:lpstr>
      <vt:lpstr>Arial</vt:lpstr>
      <vt:lpstr>Calibri</vt:lpstr>
      <vt:lpstr>Calibri Light</vt:lpstr>
      <vt:lpstr>Times New Roman</vt:lpstr>
      <vt:lpstr>Office Teması</vt:lpstr>
      <vt:lpstr>PowerPoint Sunusu</vt:lpstr>
      <vt:lpstr>Erasmus+ Staj Hareketliliği</vt:lpstr>
      <vt:lpstr>Erasmus+ Staj Hareketliliği</vt:lpstr>
      <vt:lpstr>Erasmus+ Staj Yapılabilecek Kurumlar</vt:lpstr>
      <vt:lpstr>Uygun olmayan yerler</vt:lpstr>
      <vt:lpstr>Erasmus+ Staj Hareketliliğinden Kimler Faydalanabilir?</vt:lpstr>
      <vt:lpstr>Erasmus+ Staj Hareketliliği Değerlendirme Kriterleri</vt:lpstr>
      <vt:lpstr>PowerPoint Sunusu</vt:lpstr>
      <vt:lpstr>Erasmus+ Staj Hibesi</vt:lpstr>
      <vt:lpstr>Erasmus+ Staj Hibesi</vt:lpstr>
      <vt:lpstr>İlave Hibe Desteği</vt:lpstr>
      <vt:lpstr>İçerme Desteği</vt:lpstr>
      <vt:lpstr>Ek Bilgiler</vt:lpstr>
      <vt:lpstr>Erasmus+ Dil Desteği ve Sınavı</vt:lpstr>
      <vt:lpstr>Erasmus+ Staj Hareketliliği için uygun yer nasıl bulunur?</vt:lpstr>
      <vt:lpstr>Erasmus+ Staj Hareketliliği için uygun yer nasıl bulunur?</vt:lpstr>
      <vt:lpstr>Faydalanabileceğiniz linkler</vt:lpstr>
      <vt:lpstr>Erasmus+ Staj Hareketliliği Davet/Kabul Mektubu Nasıl Olmalı? </vt:lpstr>
      <vt:lpstr>Erasmus+ Staj Hareketliliği Davet/Kabul Mektubu Nasıl Olmalı? </vt:lpstr>
      <vt:lpstr>Önemli Hatırlatmalar</vt:lpstr>
      <vt:lpstr>Uygunluk kontrolü</vt:lpstr>
      <vt:lpstr>Ön Mektup/Motivation Letter</vt:lpstr>
      <vt:lpstr>ULUSLARARASI İLİŞKİLER VE DEĞİŞİM PROGRAMLARI KOORDİNATÖRLÜĞÜ  uik.bakircay.edu.tr uidpk@bakircay.edu.tr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Bahar TAŞAR</dc:creator>
  <cp:lastModifiedBy>uidpk</cp:lastModifiedBy>
  <cp:revision>31</cp:revision>
  <dcterms:created xsi:type="dcterms:W3CDTF">2020-02-10T13:08:23Z</dcterms:created>
  <dcterms:modified xsi:type="dcterms:W3CDTF">2023-03-10T10:40:40Z</dcterms:modified>
</cp:coreProperties>
</file>